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68" r:id="rId16"/>
    <p:sldId id="271" r:id="rId17"/>
  </p:sldIdLst>
  <p:sldSz cx="18288000" cy="10287000"/>
  <p:notesSz cx="6858000" cy="9144000"/>
  <p:embeddedFontLst>
    <p:embeddedFont>
      <p:font typeface="210 클레이토이" panose="020B0604020202020204" charset="-127"/>
      <p:regular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Canva Sans" panose="020B0604020202020204" charset="0"/>
      <p:regular r:id="rId23"/>
    </p:embeddedFont>
    <p:embeddedFont>
      <p:font typeface="Canva Sans Bold" panose="020B0604020202020204" charset="0"/>
      <p:regular r:id="rId24"/>
    </p:embeddedFont>
    <p:embeddedFont>
      <p:font typeface="DM Sans Bold" panose="020B0604020202020204" charset="0"/>
      <p:regular r:id="rId25"/>
    </p:embeddedFont>
    <p:embeddedFont>
      <p:font typeface="Times New Roman MT" panose="020B0604020202020204" charset="0"/>
      <p:regular r:id="rId26"/>
    </p:embeddedFont>
    <p:embeddedFont>
      <p:font typeface="Times New Roman MT Bold" panose="020B0604020202020204" charset="0"/>
      <p:regular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06" autoAdjust="0"/>
    <p:restoredTop sz="94622" autoAdjust="0"/>
  </p:normalViewPr>
  <p:slideViewPr>
    <p:cSldViewPr>
      <p:cViewPr varScale="1">
        <p:scale>
          <a:sx n="52" d="100"/>
          <a:sy n="52" d="100"/>
        </p:scale>
        <p:origin x="942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8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9A8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11329" y="3496370"/>
            <a:ext cx="19669787" cy="6835251"/>
          </a:xfrm>
          <a:custGeom>
            <a:avLst/>
            <a:gdLst/>
            <a:ahLst/>
            <a:cxnLst/>
            <a:rect l="l" t="t" r="r" b="b"/>
            <a:pathLst>
              <a:path w="19669787" h="6835251">
                <a:moveTo>
                  <a:pt x="0" y="0"/>
                </a:moveTo>
                <a:lnTo>
                  <a:pt x="19669787" y="0"/>
                </a:lnTo>
                <a:lnTo>
                  <a:pt x="19669787" y="6835252"/>
                </a:lnTo>
                <a:lnTo>
                  <a:pt x="0" y="68352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en-US" b="1" dirty="0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. </a:t>
            </a:r>
            <a:endParaRPr lang="en-US" dirty="0"/>
          </a:p>
        </p:txBody>
      </p:sp>
      <p:sp>
        <p:nvSpPr>
          <p:cNvPr id="3" name="Freeform 3"/>
          <p:cNvSpPr/>
          <p:nvPr/>
        </p:nvSpPr>
        <p:spPr>
          <a:xfrm>
            <a:off x="-838200" y="7809881"/>
            <a:ext cx="19423415" cy="2612330"/>
          </a:xfrm>
          <a:custGeom>
            <a:avLst/>
            <a:gdLst/>
            <a:ahLst/>
            <a:cxnLst/>
            <a:rect l="l" t="t" r="r" b="b"/>
            <a:pathLst>
              <a:path w="19423415" h="5705628">
                <a:moveTo>
                  <a:pt x="0" y="0"/>
                </a:moveTo>
                <a:lnTo>
                  <a:pt x="19423416" y="0"/>
                </a:lnTo>
                <a:lnTo>
                  <a:pt x="19423416" y="5705628"/>
                </a:lnTo>
                <a:lnTo>
                  <a:pt x="0" y="57056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grpSp>
        <p:nvGrpSpPr>
          <p:cNvPr id="4" name="Group 4"/>
          <p:cNvGrpSpPr/>
          <p:nvPr/>
        </p:nvGrpSpPr>
        <p:grpSpPr>
          <a:xfrm>
            <a:off x="6019800" y="3133561"/>
            <a:ext cx="6646224" cy="5624367"/>
            <a:chOff x="0" y="0"/>
            <a:chExt cx="8861632" cy="749915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861632" cy="7499156"/>
            </a:xfrm>
            <a:custGeom>
              <a:avLst/>
              <a:gdLst/>
              <a:ahLst/>
              <a:cxnLst/>
              <a:rect l="l" t="t" r="r" b="b"/>
              <a:pathLst>
                <a:path w="8861632" h="7499156">
                  <a:moveTo>
                    <a:pt x="0" y="0"/>
                  </a:moveTo>
                  <a:lnTo>
                    <a:pt x="8861632" y="0"/>
                  </a:lnTo>
                  <a:lnTo>
                    <a:pt x="8861632" y="7499156"/>
                  </a:lnTo>
                  <a:lnTo>
                    <a:pt x="0" y="74991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grpSp>
          <p:nvGrpSpPr>
            <p:cNvPr id="6" name="Group 6"/>
            <p:cNvGrpSpPr/>
            <p:nvPr/>
          </p:nvGrpSpPr>
          <p:grpSpPr>
            <a:xfrm>
              <a:off x="3047604" y="1368343"/>
              <a:ext cx="456829" cy="355513"/>
              <a:chOff x="0" y="0"/>
              <a:chExt cx="597993" cy="46537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597993" cy="465370"/>
              </a:xfrm>
              <a:custGeom>
                <a:avLst/>
                <a:gdLst/>
                <a:ahLst/>
                <a:cxnLst/>
                <a:rect l="l" t="t" r="r" b="b"/>
                <a:pathLst>
                  <a:path w="597993" h="465370">
                    <a:moveTo>
                      <a:pt x="298997" y="0"/>
                    </a:moveTo>
                    <a:cubicBezTo>
                      <a:pt x="133865" y="0"/>
                      <a:pt x="0" y="104177"/>
                      <a:pt x="0" y="232685"/>
                    </a:cubicBezTo>
                    <a:cubicBezTo>
                      <a:pt x="0" y="361193"/>
                      <a:pt x="133865" y="465370"/>
                      <a:pt x="298997" y="465370"/>
                    </a:cubicBezTo>
                    <a:cubicBezTo>
                      <a:pt x="464128" y="465370"/>
                      <a:pt x="597993" y="361193"/>
                      <a:pt x="597993" y="232685"/>
                    </a:cubicBezTo>
                    <a:cubicBezTo>
                      <a:pt x="597993" y="104177"/>
                      <a:pt x="464128" y="0"/>
                      <a:pt x="298997" y="0"/>
                    </a:cubicBezTo>
                    <a:close/>
                  </a:path>
                </a:pathLst>
              </a:custGeom>
              <a:solidFill>
                <a:srgbClr val="FEDAD0"/>
              </a:solidFill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56062" y="-3997"/>
                <a:ext cx="485869" cy="42573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  <p:sp>
        <p:nvSpPr>
          <p:cNvPr id="9" name="TextBox 9"/>
          <p:cNvSpPr txBox="1"/>
          <p:nvPr/>
        </p:nvSpPr>
        <p:spPr>
          <a:xfrm>
            <a:off x="2887220" y="-266700"/>
            <a:ext cx="12242243" cy="102223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371"/>
              </a:lnSpc>
            </a:pPr>
            <a:r>
              <a:rPr lang="en-US" sz="6693" spc="234" dirty="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METHODOLOGY OF TEACHING ENGLISH LITERATURE</a:t>
            </a:r>
          </a:p>
        </p:txBody>
      </p:sp>
      <p:sp>
        <p:nvSpPr>
          <p:cNvPr id="10" name="Freeform 10"/>
          <p:cNvSpPr/>
          <p:nvPr/>
        </p:nvSpPr>
        <p:spPr>
          <a:xfrm>
            <a:off x="175212" y="9829801"/>
            <a:ext cx="548642" cy="410096"/>
          </a:xfrm>
          <a:custGeom>
            <a:avLst/>
            <a:gdLst/>
            <a:ahLst/>
            <a:cxnLst/>
            <a:rect l="l" t="t" r="r" b="b"/>
            <a:pathLst>
              <a:path w="548642" h="410096">
                <a:moveTo>
                  <a:pt x="0" y="0"/>
                </a:moveTo>
                <a:lnTo>
                  <a:pt x="548642" y="0"/>
                </a:lnTo>
                <a:lnTo>
                  <a:pt x="548642" y="410096"/>
                </a:lnTo>
                <a:lnTo>
                  <a:pt x="0" y="41009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9795080" y="9566446"/>
            <a:ext cx="706288" cy="706288"/>
          </a:xfrm>
          <a:custGeom>
            <a:avLst/>
            <a:gdLst/>
            <a:ahLst/>
            <a:cxnLst/>
            <a:rect l="l" t="t" r="r" b="b"/>
            <a:pathLst>
              <a:path w="706288" h="706288">
                <a:moveTo>
                  <a:pt x="0" y="0"/>
                </a:moveTo>
                <a:lnTo>
                  <a:pt x="706288" y="0"/>
                </a:lnTo>
                <a:lnTo>
                  <a:pt x="706288" y="706289"/>
                </a:lnTo>
                <a:lnTo>
                  <a:pt x="0" y="70628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-105812" y="-529867"/>
            <a:ext cx="4552505" cy="5720681"/>
          </a:xfrm>
          <a:custGeom>
            <a:avLst/>
            <a:gdLst/>
            <a:ahLst/>
            <a:cxnLst/>
            <a:rect l="l" t="t" r="r" b="b"/>
            <a:pathLst>
              <a:path w="3999301" h="4977821">
                <a:moveTo>
                  <a:pt x="0" y="0"/>
                </a:moveTo>
                <a:lnTo>
                  <a:pt x="3999301" y="0"/>
                </a:lnTo>
                <a:lnTo>
                  <a:pt x="3999301" y="4977821"/>
                </a:lnTo>
                <a:lnTo>
                  <a:pt x="0" y="497782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41738" t="-22841" r="-41738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5" name="TextBox 15"/>
          <p:cNvSpPr txBox="1"/>
          <p:nvPr/>
        </p:nvSpPr>
        <p:spPr>
          <a:xfrm>
            <a:off x="765725" y="9705976"/>
            <a:ext cx="3425275" cy="5128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1" dirty="0">
                <a:solidFill>
                  <a:srgbClr val="000000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www.inway.lk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668109" y="9705976"/>
            <a:ext cx="6126971" cy="5128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1" dirty="0">
                <a:solidFill>
                  <a:srgbClr val="000000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                             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182100" y="9705976"/>
            <a:ext cx="9715478" cy="5128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1" dirty="0">
                <a:solidFill>
                  <a:srgbClr val="000000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10/15 A, </a:t>
            </a:r>
            <a:r>
              <a:rPr lang="en-US" sz="3000" b="1" dirty="0" err="1">
                <a:solidFill>
                  <a:srgbClr val="000000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Vidyakara</a:t>
            </a:r>
            <a:r>
              <a:rPr lang="en-US" sz="3000" b="1" dirty="0">
                <a:solidFill>
                  <a:srgbClr val="000000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 Mawatha, </a:t>
            </a:r>
            <a:r>
              <a:rPr lang="en-US" sz="3000" b="1" dirty="0" err="1">
                <a:solidFill>
                  <a:srgbClr val="000000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Maharagama</a:t>
            </a:r>
            <a:r>
              <a:rPr lang="en-US" sz="3000" dirty="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AF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743381" y="1184713"/>
            <a:ext cx="15746755" cy="8675030"/>
          </a:xfrm>
          <a:custGeom>
            <a:avLst/>
            <a:gdLst/>
            <a:ahLst/>
            <a:cxnLst/>
            <a:rect l="l" t="t" r="r" b="b"/>
            <a:pathLst>
              <a:path w="15746755" h="8675030">
                <a:moveTo>
                  <a:pt x="0" y="0"/>
                </a:moveTo>
                <a:lnTo>
                  <a:pt x="15746755" y="0"/>
                </a:lnTo>
                <a:lnTo>
                  <a:pt x="15746755" y="8675030"/>
                </a:lnTo>
                <a:lnTo>
                  <a:pt x="0" y="86750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6220281" y="7468861"/>
            <a:ext cx="6418477" cy="2390883"/>
          </a:xfrm>
          <a:custGeom>
            <a:avLst/>
            <a:gdLst/>
            <a:ahLst/>
            <a:cxnLst/>
            <a:rect l="l" t="t" r="r" b="b"/>
            <a:pathLst>
              <a:path w="6418477" h="2390883">
                <a:moveTo>
                  <a:pt x="0" y="0"/>
                </a:moveTo>
                <a:lnTo>
                  <a:pt x="6418477" y="0"/>
                </a:lnTo>
                <a:lnTo>
                  <a:pt x="6418477" y="2390882"/>
                </a:lnTo>
                <a:lnTo>
                  <a:pt x="0" y="239088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3205442" y="2746262"/>
            <a:ext cx="12706198" cy="61022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31"/>
              </a:lnSpc>
            </a:pPr>
            <a:r>
              <a:rPr lang="en-US" sz="290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Introduction to theories.</a:t>
            </a:r>
          </a:p>
          <a:p>
            <a:pPr algn="l">
              <a:lnSpc>
                <a:spcPts val="4031"/>
              </a:lnSpc>
            </a:pPr>
            <a:endParaRPr lang="en-US" sz="2900">
              <a:solidFill>
                <a:srgbClr val="000000"/>
              </a:solidFill>
              <a:latin typeface="Times New Roman MT"/>
              <a:ea typeface="Times New Roman MT"/>
              <a:cs typeface="Times New Roman MT"/>
              <a:sym typeface="Times New Roman MT"/>
            </a:endParaRPr>
          </a:p>
          <a:p>
            <a:pPr algn="l">
              <a:lnSpc>
                <a:spcPts val="4031"/>
              </a:lnSpc>
            </a:pPr>
            <a:r>
              <a:rPr lang="en-US" sz="290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Different Theories.</a:t>
            </a:r>
          </a:p>
          <a:p>
            <a:pPr algn="l">
              <a:lnSpc>
                <a:spcPts val="4031"/>
              </a:lnSpc>
            </a:pPr>
            <a:endParaRPr lang="en-US" sz="2900">
              <a:solidFill>
                <a:srgbClr val="000000"/>
              </a:solidFill>
              <a:latin typeface="Times New Roman MT"/>
              <a:ea typeface="Times New Roman MT"/>
              <a:cs typeface="Times New Roman MT"/>
              <a:sym typeface="Times New Roman MT"/>
            </a:endParaRPr>
          </a:p>
          <a:p>
            <a:pPr algn="l">
              <a:lnSpc>
                <a:spcPts val="4031"/>
              </a:lnSpc>
            </a:pPr>
            <a:r>
              <a:rPr lang="en-US" sz="290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Importance of Theories.</a:t>
            </a:r>
          </a:p>
          <a:p>
            <a:pPr algn="l">
              <a:lnSpc>
                <a:spcPts val="4031"/>
              </a:lnSpc>
            </a:pPr>
            <a:endParaRPr lang="en-US" sz="2900">
              <a:solidFill>
                <a:srgbClr val="000000"/>
              </a:solidFill>
              <a:latin typeface="Times New Roman MT"/>
              <a:ea typeface="Times New Roman MT"/>
              <a:cs typeface="Times New Roman MT"/>
              <a:sym typeface="Times New Roman MT"/>
            </a:endParaRPr>
          </a:p>
          <a:p>
            <a:pPr algn="l">
              <a:lnSpc>
                <a:spcPts val="4031"/>
              </a:lnSpc>
            </a:pPr>
            <a:r>
              <a:rPr lang="en-US" sz="290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Background of Theories- </a:t>
            </a:r>
          </a:p>
          <a:p>
            <a:pPr algn="l">
              <a:lnSpc>
                <a:spcPts val="4031"/>
              </a:lnSpc>
            </a:pPr>
            <a:endParaRPr lang="en-US" sz="2900">
              <a:solidFill>
                <a:srgbClr val="000000"/>
              </a:solidFill>
              <a:latin typeface="Times New Roman MT"/>
              <a:ea typeface="Times New Roman MT"/>
              <a:cs typeface="Times New Roman MT"/>
              <a:sym typeface="Times New Roman MT"/>
            </a:endParaRPr>
          </a:p>
          <a:p>
            <a:pPr algn="l">
              <a:lnSpc>
                <a:spcPts val="4031"/>
              </a:lnSpc>
            </a:pPr>
            <a:r>
              <a:rPr lang="en-US" sz="290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Who needs theories? (Ap whats ap) </a:t>
            </a:r>
          </a:p>
          <a:p>
            <a:pPr algn="l">
              <a:lnSpc>
                <a:spcPts val="4031"/>
              </a:lnSpc>
            </a:pPr>
            <a:endParaRPr lang="en-US" sz="2900">
              <a:solidFill>
                <a:srgbClr val="000000"/>
              </a:solidFill>
              <a:latin typeface="Times New Roman MT"/>
              <a:ea typeface="Times New Roman MT"/>
              <a:cs typeface="Times New Roman MT"/>
              <a:sym typeface="Times New Roman MT"/>
            </a:endParaRPr>
          </a:p>
          <a:p>
            <a:pPr algn="l">
              <a:lnSpc>
                <a:spcPts val="4031"/>
              </a:lnSpc>
            </a:pPr>
            <a:endParaRPr lang="en-US" sz="2900">
              <a:solidFill>
                <a:srgbClr val="000000"/>
              </a:solidFill>
              <a:latin typeface="Times New Roman MT"/>
              <a:ea typeface="Times New Roman MT"/>
              <a:cs typeface="Times New Roman MT"/>
              <a:sym typeface="Times New Roman MT"/>
            </a:endParaRPr>
          </a:p>
          <a:p>
            <a:pPr algn="l">
              <a:lnSpc>
                <a:spcPts val="4031"/>
              </a:lnSpc>
            </a:pPr>
            <a:endParaRPr lang="en-US" sz="2900">
              <a:solidFill>
                <a:srgbClr val="000000"/>
              </a:solidFill>
              <a:latin typeface="Times New Roman MT"/>
              <a:ea typeface="Times New Roman MT"/>
              <a:cs typeface="Times New Roman MT"/>
              <a:sym typeface="Times New Roman MT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13909000" y="6516751"/>
            <a:ext cx="5904594" cy="4893936"/>
          </a:xfrm>
          <a:custGeom>
            <a:avLst/>
            <a:gdLst/>
            <a:ahLst/>
            <a:cxnLst/>
            <a:rect l="l" t="t" r="r" b="b"/>
            <a:pathLst>
              <a:path w="5904594" h="4893936">
                <a:moveTo>
                  <a:pt x="0" y="0"/>
                </a:moveTo>
                <a:lnTo>
                  <a:pt x="5904593" y="0"/>
                </a:lnTo>
                <a:lnTo>
                  <a:pt x="5904593" y="4893936"/>
                </a:lnTo>
                <a:lnTo>
                  <a:pt x="0" y="489393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5908" t="-34117" r="-7485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0" y="7789807"/>
            <a:ext cx="4055241" cy="2521747"/>
          </a:xfrm>
          <a:custGeom>
            <a:avLst/>
            <a:gdLst/>
            <a:ahLst/>
            <a:cxnLst/>
            <a:rect l="l" t="t" r="r" b="b"/>
            <a:pathLst>
              <a:path w="4055241" h="2521747">
                <a:moveTo>
                  <a:pt x="0" y="0"/>
                </a:moveTo>
                <a:lnTo>
                  <a:pt x="4055241" y="0"/>
                </a:lnTo>
                <a:lnTo>
                  <a:pt x="4055241" y="2521746"/>
                </a:lnTo>
                <a:lnTo>
                  <a:pt x="0" y="252174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6054275" y="8613611"/>
            <a:ext cx="8381319" cy="1600503"/>
          </a:xfrm>
          <a:custGeom>
            <a:avLst/>
            <a:gdLst/>
            <a:ahLst/>
            <a:cxnLst/>
            <a:rect l="l" t="t" r="r" b="b"/>
            <a:pathLst>
              <a:path w="8381319" h="1600503">
                <a:moveTo>
                  <a:pt x="0" y="0"/>
                </a:moveTo>
                <a:lnTo>
                  <a:pt x="8381318" y="0"/>
                </a:lnTo>
                <a:lnTo>
                  <a:pt x="8381318" y="1600503"/>
                </a:lnTo>
                <a:lnTo>
                  <a:pt x="0" y="160050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134965" b="-64273"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3916510" y="1596647"/>
            <a:ext cx="13117201" cy="971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02"/>
              </a:lnSpc>
            </a:pPr>
            <a:r>
              <a:rPr lang="en-US" sz="5644">
                <a:solidFill>
                  <a:srgbClr val="000000"/>
                </a:solidFill>
                <a:latin typeface="210 클레이토이"/>
                <a:ea typeface="210 클레이토이"/>
                <a:cs typeface="210 클레이토이"/>
                <a:sym typeface="210 클레이토이"/>
              </a:rPr>
              <a:t> APPLICATION OF THEORIES- 1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AF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64847" y="1445834"/>
            <a:ext cx="14733974" cy="7463781"/>
            <a:chOff x="0" y="0"/>
            <a:chExt cx="3880553" cy="196577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880553" cy="1965770"/>
            </a:xfrm>
            <a:custGeom>
              <a:avLst/>
              <a:gdLst/>
              <a:ahLst/>
              <a:cxnLst/>
              <a:rect l="l" t="t" r="r" b="b"/>
              <a:pathLst>
                <a:path w="3880553" h="1965770">
                  <a:moveTo>
                    <a:pt x="26798" y="0"/>
                  </a:moveTo>
                  <a:lnTo>
                    <a:pt x="3853755" y="0"/>
                  </a:lnTo>
                  <a:cubicBezTo>
                    <a:pt x="3868555" y="0"/>
                    <a:pt x="3880553" y="11998"/>
                    <a:pt x="3880553" y="26798"/>
                  </a:cubicBezTo>
                  <a:lnTo>
                    <a:pt x="3880553" y="1938972"/>
                  </a:lnTo>
                  <a:cubicBezTo>
                    <a:pt x="3880553" y="1953772"/>
                    <a:pt x="3868555" y="1965770"/>
                    <a:pt x="3853755" y="1965770"/>
                  </a:cubicBezTo>
                  <a:lnTo>
                    <a:pt x="26798" y="1965770"/>
                  </a:lnTo>
                  <a:cubicBezTo>
                    <a:pt x="11998" y="1965770"/>
                    <a:pt x="0" y="1953772"/>
                    <a:pt x="0" y="1938972"/>
                  </a:cubicBezTo>
                  <a:lnTo>
                    <a:pt x="0" y="26798"/>
                  </a:lnTo>
                  <a:cubicBezTo>
                    <a:pt x="0" y="11998"/>
                    <a:pt x="11998" y="0"/>
                    <a:pt x="26798" y="0"/>
                  </a:cubicBezTo>
                  <a:close/>
                </a:path>
              </a:pathLst>
            </a:custGeom>
            <a:solidFill>
              <a:srgbClr val="FFFFFF">
                <a:alpha val="78824"/>
              </a:srgbClr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3880553" cy="20133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484278" y="5483278"/>
            <a:ext cx="4803722" cy="4803722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37068" y="0"/>
                  </a:moveTo>
                  <a:lnTo>
                    <a:pt x="775732" y="0"/>
                  </a:lnTo>
                  <a:cubicBezTo>
                    <a:pt x="785563" y="0"/>
                    <a:pt x="794991" y="3905"/>
                    <a:pt x="801943" y="10857"/>
                  </a:cubicBezTo>
                  <a:cubicBezTo>
                    <a:pt x="808895" y="17809"/>
                    <a:pt x="812800" y="27237"/>
                    <a:pt x="812800" y="37068"/>
                  </a:cubicBezTo>
                  <a:lnTo>
                    <a:pt x="812800" y="775732"/>
                  </a:lnTo>
                  <a:cubicBezTo>
                    <a:pt x="812800" y="785563"/>
                    <a:pt x="808895" y="794991"/>
                    <a:pt x="801943" y="801943"/>
                  </a:cubicBezTo>
                  <a:cubicBezTo>
                    <a:pt x="794991" y="808895"/>
                    <a:pt x="785563" y="812800"/>
                    <a:pt x="775732" y="812800"/>
                  </a:cubicBezTo>
                  <a:lnTo>
                    <a:pt x="37068" y="812800"/>
                  </a:lnTo>
                  <a:cubicBezTo>
                    <a:pt x="27237" y="812800"/>
                    <a:pt x="17809" y="808895"/>
                    <a:pt x="10857" y="801943"/>
                  </a:cubicBezTo>
                  <a:cubicBezTo>
                    <a:pt x="3905" y="794991"/>
                    <a:pt x="0" y="785563"/>
                    <a:pt x="0" y="775732"/>
                  </a:cubicBezTo>
                  <a:lnTo>
                    <a:pt x="0" y="37068"/>
                  </a:lnTo>
                  <a:cubicBezTo>
                    <a:pt x="0" y="27237"/>
                    <a:pt x="3905" y="17809"/>
                    <a:pt x="10857" y="10857"/>
                  </a:cubicBezTo>
                  <a:cubicBezTo>
                    <a:pt x="17809" y="3905"/>
                    <a:pt x="27237" y="0"/>
                    <a:pt x="37068" y="0"/>
                  </a:cubicBezTo>
                  <a:close/>
                </a:path>
              </a:pathLst>
            </a:custGeom>
            <a:blipFill>
              <a:blip r:embed="rId2"/>
              <a:stretch>
                <a:fillRect l="-25000" r="-25000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1951515" y="1721898"/>
            <a:ext cx="13271604" cy="50925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031"/>
              </a:lnSpc>
            </a:pPr>
            <a:r>
              <a:rPr lang="en-US" sz="2900" dirty="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• </a:t>
            </a:r>
          </a:p>
          <a:p>
            <a:pPr marL="626111" lvl="1" indent="-313055" algn="just">
              <a:lnSpc>
                <a:spcPts val="4031"/>
              </a:lnSpc>
              <a:buFont typeface="Arial"/>
              <a:buChar char="•"/>
            </a:pPr>
            <a:r>
              <a:rPr lang="en-US" sz="2900" dirty="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Theories are irrelevant for Grades 6 to 9 as they deal with complicated analysis </a:t>
            </a:r>
          </a:p>
          <a:p>
            <a:pPr algn="just">
              <a:lnSpc>
                <a:spcPts val="4031"/>
              </a:lnSpc>
            </a:pPr>
            <a:endParaRPr lang="en-US" sz="2900" dirty="0">
              <a:solidFill>
                <a:srgbClr val="000000"/>
              </a:solidFill>
              <a:latin typeface="Times New Roman MT"/>
              <a:ea typeface="Times New Roman MT"/>
              <a:cs typeface="Times New Roman MT"/>
              <a:sym typeface="Times New Roman MT"/>
            </a:endParaRPr>
          </a:p>
          <a:p>
            <a:pPr algn="just">
              <a:lnSpc>
                <a:spcPts val="4031"/>
              </a:lnSpc>
            </a:pPr>
            <a:r>
              <a:rPr lang="en-US" sz="2900" dirty="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  * At O/L &amp; A/L, introducing certain concepts we can simplify to help them develop critical thinking.</a:t>
            </a:r>
          </a:p>
          <a:p>
            <a:pPr algn="just">
              <a:lnSpc>
                <a:spcPts val="4031"/>
              </a:lnSpc>
            </a:pPr>
            <a:endParaRPr lang="en-US" sz="2900" dirty="0">
              <a:solidFill>
                <a:srgbClr val="000000"/>
              </a:solidFill>
              <a:latin typeface="Times New Roman MT"/>
              <a:ea typeface="Times New Roman MT"/>
              <a:cs typeface="Times New Roman MT"/>
              <a:sym typeface="Times New Roman MT"/>
            </a:endParaRPr>
          </a:p>
          <a:p>
            <a:pPr algn="just">
              <a:lnSpc>
                <a:spcPts val="4031"/>
              </a:lnSpc>
            </a:pPr>
            <a:endParaRPr lang="en-US" sz="2900" dirty="0">
              <a:solidFill>
                <a:srgbClr val="000000"/>
              </a:solidFill>
              <a:latin typeface="Times New Roman MT"/>
              <a:ea typeface="Times New Roman MT"/>
              <a:cs typeface="Times New Roman MT"/>
              <a:sym typeface="Times New Roman MT"/>
            </a:endParaRPr>
          </a:p>
          <a:p>
            <a:pPr marL="626111" lvl="1" indent="-313055" algn="just">
              <a:lnSpc>
                <a:spcPts val="4031"/>
              </a:lnSpc>
              <a:buFont typeface="Arial"/>
              <a:buChar char="•"/>
            </a:pPr>
            <a:r>
              <a:rPr lang="en-US" sz="2900" dirty="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Teachers must learn the theories and learn the theories into different genres in English literature to develop higher-order thinking.</a:t>
            </a:r>
          </a:p>
          <a:p>
            <a:pPr algn="just">
              <a:lnSpc>
                <a:spcPts val="4031"/>
              </a:lnSpc>
            </a:pPr>
            <a:endParaRPr lang="en-US" sz="2900" dirty="0">
              <a:solidFill>
                <a:srgbClr val="000000"/>
              </a:solidFill>
              <a:latin typeface="Times New Roman MT"/>
              <a:ea typeface="Times New Roman MT"/>
              <a:cs typeface="Times New Roman MT"/>
              <a:sym typeface="Times New Roman MT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609607" y="8363"/>
            <a:ext cx="18105739" cy="1202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85"/>
              </a:lnSpc>
            </a:pPr>
            <a:r>
              <a:rPr lang="en-US" sz="6275" spc="357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 INTRODUCING THEORIES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88C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64847" y="1028700"/>
            <a:ext cx="14733974" cy="7463781"/>
            <a:chOff x="0" y="0"/>
            <a:chExt cx="3880553" cy="196577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880553" cy="1965770"/>
            </a:xfrm>
            <a:custGeom>
              <a:avLst/>
              <a:gdLst/>
              <a:ahLst/>
              <a:cxnLst/>
              <a:rect l="l" t="t" r="r" b="b"/>
              <a:pathLst>
                <a:path w="3880553" h="1965770">
                  <a:moveTo>
                    <a:pt x="26798" y="0"/>
                  </a:moveTo>
                  <a:lnTo>
                    <a:pt x="3853755" y="0"/>
                  </a:lnTo>
                  <a:cubicBezTo>
                    <a:pt x="3868555" y="0"/>
                    <a:pt x="3880553" y="11998"/>
                    <a:pt x="3880553" y="26798"/>
                  </a:cubicBezTo>
                  <a:lnTo>
                    <a:pt x="3880553" y="1938972"/>
                  </a:lnTo>
                  <a:cubicBezTo>
                    <a:pt x="3880553" y="1953772"/>
                    <a:pt x="3868555" y="1965770"/>
                    <a:pt x="3853755" y="1965770"/>
                  </a:cubicBezTo>
                  <a:lnTo>
                    <a:pt x="26798" y="1965770"/>
                  </a:lnTo>
                  <a:cubicBezTo>
                    <a:pt x="11998" y="1965770"/>
                    <a:pt x="0" y="1953772"/>
                    <a:pt x="0" y="1938972"/>
                  </a:cubicBezTo>
                  <a:lnTo>
                    <a:pt x="0" y="26798"/>
                  </a:lnTo>
                  <a:cubicBezTo>
                    <a:pt x="0" y="11998"/>
                    <a:pt x="11998" y="0"/>
                    <a:pt x="26798" y="0"/>
                  </a:cubicBezTo>
                  <a:close/>
                </a:path>
              </a:pathLst>
            </a:custGeom>
            <a:solidFill>
              <a:srgbClr val="FFFFFF">
                <a:alpha val="84706"/>
              </a:srgbClr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3880553" cy="20133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598335" y="1204585"/>
            <a:ext cx="4665884" cy="3687570"/>
          </a:xfrm>
          <a:custGeom>
            <a:avLst/>
            <a:gdLst/>
            <a:ahLst/>
            <a:cxnLst/>
            <a:rect l="l" t="t" r="r" b="b"/>
            <a:pathLst>
              <a:path w="4665884" h="3687570">
                <a:moveTo>
                  <a:pt x="0" y="0"/>
                </a:moveTo>
                <a:lnTo>
                  <a:pt x="4665884" y="0"/>
                </a:lnTo>
                <a:lnTo>
                  <a:pt x="4665884" y="3687570"/>
                </a:lnTo>
                <a:lnTo>
                  <a:pt x="0" y="368757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523" t="-23416" r="-8523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3469828" y="4264285"/>
            <a:ext cx="4818172" cy="6022715"/>
          </a:xfrm>
          <a:custGeom>
            <a:avLst/>
            <a:gdLst/>
            <a:ahLst/>
            <a:cxnLst/>
            <a:rect l="l" t="t" r="r" b="b"/>
            <a:pathLst>
              <a:path w="4818172" h="6022715">
                <a:moveTo>
                  <a:pt x="0" y="0"/>
                </a:moveTo>
                <a:lnTo>
                  <a:pt x="4818172" y="0"/>
                </a:lnTo>
                <a:lnTo>
                  <a:pt x="4818172" y="6022715"/>
                </a:lnTo>
                <a:lnTo>
                  <a:pt x="0" y="60227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2340424" y="1380619"/>
            <a:ext cx="15544619" cy="1419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510"/>
              </a:lnSpc>
            </a:pPr>
            <a:r>
              <a:rPr lang="en-US" sz="8221">
                <a:solidFill>
                  <a:srgbClr val="000000"/>
                </a:solidFill>
                <a:latin typeface="210 클레이토이"/>
                <a:ea typeface="210 클레이토이"/>
                <a:cs typeface="210 클레이토이"/>
                <a:sym typeface="210 클레이토이"/>
              </a:rPr>
              <a:t>FEMINISM-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826645" y="2673847"/>
            <a:ext cx="12572176" cy="625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2468" lvl="1" indent="-356234" algn="l">
              <a:lnSpc>
                <a:spcPts val="4586"/>
              </a:lnSpc>
              <a:buFont typeface="Arial"/>
              <a:buChar char="•"/>
            </a:pPr>
            <a:r>
              <a:rPr lang="en-US" sz="329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 What is Feminism?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236221" y="3620674"/>
            <a:ext cx="12321954" cy="10418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49"/>
              </a:lnSpc>
            </a:pPr>
            <a:r>
              <a:rPr lang="en-US" sz="3464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•History and the beginning of Feminism</a:t>
            </a:r>
          </a:p>
          <a:p>
            <a:pPr algn="l">
              <a:lnSpc>
                <a:spcPts val="4849"/>
              </a:lnSpc>
            </a:pPr>
            <a:endParaRPr lang="en-US" sz="3464">
              <a:solidFill>
                <a:srgbClr val="000000"/>
              </a:solidFill>
              <a:latin typeface="Times New Roman MT"/>
              <a:ea typeface="Times New Roman MT"/>
              <a:cs typeface="Times New Roman MT"/>
              <a:sym typeface="Times New Roman MT"/>
            </a:endParaRPr>
          </a:p>
          <a:p>
            <a:pPr algn="l">
              <a:lnSpc>
                <a:spcPts val="4849"/>
              </a:lnSpc>
            </a:pPr>
            <a:r>
              <a:rPr lang="en-US" sz="3464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How it differs from one country to another. </a:t>
            </a:r>
          </a:p>
          <a:p>
            <a:pPr algn="l">
              <a:lnSpc>
                <a:spcPts val="4849"/>
              </a:lnSpc>
            </a:pPr>
            <a:endParaRPr lang="en-US" sz="3464">
              <a:solidFill>
                <a:srgbClr val="000000"/>
              </a:solidFill>
              <a:latin typeface="Times New Roman MT"/>
              <a:ea typeface="Times New Roman MT"/>
              <a:cs typeface="Times New Roman MT"/>
              <a:sym typeface="Times New Roman MT"/>
            </a:endParaRPr>
          </a:p>
          <a:p>
            <a:pPr algn="l">
              <a:lnSpc>
                <a:spcPts val="4849"/>
              </a:lnSpc>
            </a:pPr>
            <a:r>
              <a:rPr lang="en-US" sz="3464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Virginia Wolf  and Feminism. </a:t>
            </a:r>
          </a:p>
          <a:p>
            <a:pPr algn="l">
              <a:lnSpc>
                <a:spcPts val="4849"/>
              </a:lnSpc>
            </a:pPr>
            <a:endParaRPr lang="en-US" sz="3464">
              <a:solidFill>
                <a:srgbClr val="000000"/>
              </a:solidFill>
              <a:latin typeface="Times New Roman MT"/>
              <a:ea typeface="Times New Roman MT"/>
              <a:cs typeface="Times New Roman MT"/>
              <a:sym typeface="Times New Roman MT"/>
            </a:endParaRPr>
          </a:p>
          <a:p>
            <a:pPr algn="l">
              <a:lnSpc>
                <a:spcPts val="4849"/>
              </a:lnSpc>
            </a:pPr>
            <a:r>
              <a:rPr lang="en-US" sz="3464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Simon de Beauvoir and The Second Sex.</a:t>
            </a:r>
          </a:p>
          <a:p>
            <a:pPr algn="l">
              <a:lnSpc>
                <a:spcPts val="4849"/>
              </a:lnSpc>
            </a:pPr>
            <a:endParaRPr lang="en-US" sz="3464">
              <a:solidFill>
                <a:srgbClr val="000000"/>
              </a:solidFill>
              <a:latin typeface="Times New Roman MT"/>
              <a:ea typeface="Times New Roman MT"/>
              <a:cs typeface="Times New Roman MT"/>
              <a:sym typeface="Times New Roman MT"/>
            </a:endParaRPr>
          </a:p>
          <a:p>
            <a:pPr algn="l">
              <a:lnSpc>
                <a:spcPts val="4849"/>
              </a:lnSpc>
            </a:pPr>
            <a:endParaRPr lang="en-US" sz="3464">
              <a:solidFill>
                <a:srgbClr val="000000"/>
              </a:solidFill>
              <a:latin typeface="Times New Roman MT"/>
              <a:ea typeface="Times New Roman MT"/>
              <a:cs typeface="Times New Roman MT"/>
              <a:sym typeface="Times New Roman MT"/>
            </a:endParaRPr>
          </a:p>
          <a:p>
            <a:pPr algn="l">
              <a:lnSpc>
                <a:spcPts val="4849"/>
              </a:lnSpc>
            </a:pPr>
            <a:endParaRPr lang="en-US" sz="3464">
              <a:solidFill>
                <a:srgbClr val="000000"/>
              </a:solidFill>
              <a:latin typeface="Times New Roman MT"/>
              <a:ea typeface="Times New Roman MT"/>
              <a:cs typeface="Times New Roman MT"/>
              <a:sym typeface="Times New Roman MT"/>
            </a:endParaRPr>
          </a:p>
          <a:p>
            <a:pPr algn="l">
              <a:lnSpc>
                <a:spcPts val="4849"/>
              </a:lnSpc>
            </a:pPr>
            <a:endParaRPr lang="en-US" sz="3464">
              <a:solidFill>
                <a:srgbClr val="000000"/>
              </a:solidFill>
              <a:latin typeface="Times New Roman MT"/>
              <a:ea typeface="Times New Roman MT"/>
              <a:cs typeface="Times New Roman MT"/>
              <a:sym typeface="Times New Roman MT"/>
            </a:endParaRPr>
          </a:p>
          <a:p>
            <a:pPr algn="l">
              <a:lnSpc>
                <a:spcPts val="4849"/>
              </a:lnSpc>
            </a:pPr>
            <a:endParaRPr lang="en-US" sz="3464">
              <a:solidFill>
                <a:srgbClr val="000000"/>
              </a:solidFill>
              <a:latin typeface="Times New Roman MT"/>
              <a:ea typeface="Times New Roman MT"/>
              <a:cs typeface="Times New Roman MT"/>
              <a:sym typeface="Times New Roman MT"/>
            </a:endParaRPr>
          </a:p>
          <a:p>
            <a:pPr algn="l">
              <a:lnSpc>
                <a:spcPts val="4849"/>
              </a:lnSpc>
            </a:pPr>
            <a:endParaRPr lang="en-US" sz="3464">
              <a:solidFill>
                <a:srgbClr val="000000"/>
              </a:solidFill>
              <a:latin typeface="Times New Roman MT"/>
              <a:ea typeface="Times New Roman MT"/>
              <a:cs typeface="Times New Roman MT"/>
              <a:sym typeface="Times New Roman MT"/>
            </a:endParaRPr>
          </a:p>
          <a:p>
            <a:pPr algn="l">
              <a:lnSpc>
                <a:spcPts val="4849"/>
              </a:lnSpc>
            </a:pPr>
            <a:endParaRPr lang="en-US" sz="3464">
              <a:solidFill>
                <a:srgbClr val="000000"/>
              </a:solidFill>
              <a:latin typeface="Times New Roman MT"/>
              <a:ea typeface="Times New Roman MT"/>
              <a:cs typeface="Times New Roman MT"/>
              <a:sym typeface="Times New Roman MT"/>
            </a:endParaRPr>
          </a:p>
          <a:p>
            <a:pPr algn="l">
              <a:lnSpc>
                <a:spcPts val="4849"/>
              </a:lnSpc>
            </a:pPr>
            <a:endParaRPr lang="en-US" sz="3464">
              <a:solidFill>
                <a:srgbClr val="000000"/>
              </a:solidFill>
              <a:latin typeface="Times New Roman MT"/>
              <a:ea typeface="Times New Roman MT"/>
              <a:cs typeface="Times New Roman MT"/>
              <a:sym typeface="Times New Roman MT"/>
            </a:endParaRPr>
          </a:p>
          <a:p>
            <a:pPr algn="l">
              <a:lnSpc>
                <a:spcPts val="4849"/>
              </a:lnSpc>
            </a:pPr>
            <a:endParaRPr lang="en-US" sz="3464">
              <a:solidFill>
                <a:srgbClr val="000000"/>
              </a:solidFill>
              <a:latin typeface="Times New Roman MT"/>
              <a:ea typeface="Times New Roman MT"/>
              <a:cs typeface="Times New Roman MT"/>
              <a:sym typeface="Times New Roman MT"/>
            </a:endParaRPr>
          </a:p>
          <a:p>
            <a:pPr algn="l">
              <a:lnSpc>
                <a:spcPts val="4849"/>
              </a:lnSpc>
            </a:pPr>
            <a:endParaRPr lang="en-US" sz="3464">
              <a:solidFill>
                <a:srgbClr val="000000"/>
              </a:solidFill>
              <a:latin typeface="Times New Roman MT"/>
              <a:ea typeface="Times New Roman MT"/>
              <a:cs typeface="Times New Roman MT"/>
              <a:sym typeface="Times New Roman M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8FA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221708" y="-296874"/>
            <a:ext cx="6261806" cy="2960668"/>
          </a:xfrm>
          <a:custGeom>
            <a:avLst/>
            <a:gdLst/>
            <a:ahLst/>
            <a:cxnLst/>
            <a:rect l="l" t="t" r="r" b="b"/>
            <a:pathLst>
              <a:path w="6261806" h="2960668">
                <a:moveTo>
                  <a:pt x="0" y="0"/>
                </a:moveTo>
                <a:lnTo>
                  <a:pt x="6261806" y="0"/>
                </a:lnTo>
                <a:lnTo>
                  <a:pt x="6261806" y="2960667"/>
                </a:lnTo>
                <a:lnTo>
                  <a:pt x="0" y="29606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124" b="-38124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4354930" y="2224073"/>
            <a:ext cx="10685698" cy="9250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9"/>
              </a:lnSpc>
            </a:pPr>
            <a:r>
              <a:rPr lang="en-US" sz="369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Religion and  Feminism</a:t>
            </a:r>
          </a:p>
          <a:p>
            <a:pPr algn="l">
              <a:lnSpc>
                <a:spcPts val="5179"/>
              </a:lnSpc>
            </a:pPr>
            <a:endParaRPr lang="en-US" sz="3699">
              <a:solidFill>
                <a:srgbClr val="000000"/>
              </a:solidFill>
              <a:latin typeface="Times New Roman MT"/>
              <a:ea typeface="Times New Roman MT"/>
              <a:cs typeface="Times New Roman MT"/>
              <a:sym typeface="Times New Roman MT"/>
            </a:endParaRPr>
          </a:p>
          <a:p>
            <a:pPr algn="l">
              <a:lnSpc>
                <a:spcPts val="5179"/>
              </a:lnSpc>
            </a:pPr>
            <a:r>
              <a:rPr lang="en-US" sz="369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Language and Feminism</a:t>
            </a:r>
          </a:p>
          <a:p>
            <a:pPr algn="l">
              <a:lnSpc>
                <a:spcPts val="5179"/>
              </a:lnSpc>
            </a:pPr>
            <a:endParaRPr lang="en-US" sz="3699">
              <a:solidFill>
                <a:srgbClr val="000000"/>
              </a:solidFill>
              <a:latin typeface="Times New Roman MT"/>
              <a:ea typeface="Times New Roman MT"/>
              <a:cs typeface="Times New Roman MT"/>
              <a:sym typeface="Times New Roman MT"/>
            </a:endParaRPr>
          </a:p>
          <a:p>
            <a:pPr algn="l">
              <a:lnSpc>
                <a:spcPts val="5179"/>
              </a:lnSpc>
            </a:pPr>
            <a:r>
              <a:rPr lang="en-US" sz="369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Ordinary Women behaviour and Feminism</a:t>
            </a:r>
          </a:p>
          <a:p>
            <a:pPr algn="l">
              <a:lnSpc>
                <a:spcPts val="5179"/>
              </a:lnSpc>
            </a:pPr>
            <a:endParaRPr lang="en-US" sz="3699">
              <a:solidFill>
                <a:srgbClr val="000000"/>
              </a:solidFill>
              <a:latin typeface="Times New Roman MT"/>
              <a:ea typeface="Times New Roman MT"/>
              <a:cs typeface="Times New Roman MT"/>
              <a:sym typeface="Times New Roman MT"/>
            </a:endParaRPr>
          </a:p>
          <a:p>
            <a:pPr algn="l">
              <a:lnSpc>
                <a:spcPts val="5179"/>
              </a:lnSpc>
            </a:pPr>
            <a:r>
              <a:rPr lang="en-US" sz="369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Ordinary men and feminism</a:t>
            </a:r>
          </a:p>
          <a:p>
            <a:pPr algn="l">
              <a:lnSpc>
                <a:spcPts val="5179"/>
              </a:lnSpc>
            </a:pPr>
            <a:endParaRPr lang="en-US" sz="3699">
              <a:solidFill>
                <a:srgbClr val="000000"/>
              </a:solidFill>
              <a:latin typeface="Times New Roman MT"/>
              <a:ea typeface="Times New Roman MT"/>
              <a:cs typeface="Times New Roman MT"/>
              <a:sym typeface="Times New Roman MT"/>
            </a:endParaRPr>
          </a:p>
          <a:p>
            <a:pPr algn="l">
              <a:lnSpc>
                <a:spcPts val="5179"/>
              </a:lnSpc>
            </a:pPr>
            <a:r>
              <a:rPr lang="en-US" sz="369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Literature and Feminism</a:t>
            </a:r>
          </a:p>
          <a:p>
            <a:pPr algn="l">
              <a:lnSpc>
                <a:spcPts val="5179"/>
              </a:lnSpc>
            </a:pPr>
            <a:endParaRPr lang="en-US" sz="3699">
              <a:solidFill>
                <a:srgbClr val="000000"/>
              </a:solidFill>
              <a:latin typeface="Times New Roman MT"/>
              <a:ea typeface="Times New Roman MT"/>
              <a:cs typeface="Times New Roman MT"/>
              <a:sym typeface="Times New Roman MT"/>
            </a:endParaRPr>
          </a:p>
          <a:p>
            <a:pPr algn="l">
              <a:lnSpc>
                <a:spcPts val="5179"/>
              </a:lnSpc>
            </a:pPr>
            <a:r>
              <a:rPr lang="en-US" sz="369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 </a:t>
            </a:r>
          </a:p>
          <a:p>
            <a:pPr algn="ctr">
              <a:lnSpc>
                <a:spcPts val="5179"/>
              </a:lnSpc>
            </a:pPr>
            <a:endParaRPr lang="en-US" sz="3699">
              <a:solidFill>
                <a:srgbClr val="000000"/>
              </a:solidFill>
              <a:latin typeface="Times New Roman MT"/>
              <a:ea typeface="Times New Roman MT"/>
              <a:cs typeface="Times New Roman MT"/>
              <a:sym typeface="Times New Roman MT"/>
            </a:endParaRPr>
          </a:p>
          <a:p>
            <a:pPr algn="ctr">
              <a:lnSpc>
                <a:spcPts val="5179"/>
              </a:lnSpc>
            </a:pPr>
            <a:endParaRPr lang="en-US" sz="3699">
              <a:solidFill>
                <a:srgbClr val="000000"/>
              </a:solidFill>
              <a:latin typeface="Times New Roman MT"/>
              <a:ea typeface="Times New Roman MT"/>
              <a:cs typeface="Times New Roman MT"/>
              <a:sym typeface="Times New Roman MT"/>
            </a:endParaRPr>
          </a:p>
          <a:p>
            <a:pPr algn="ctr">
              <a:lnSpc>
                <a:spcPts val="5179"/>
              </a:lnSpc>
            </a:pPr>
            <a:endParaRPr lang="en-US" sz="3699">
              <a:solidFill>
                <a:srgbClr val="000000"/>
              </a:solidFill>
              <a:latin typeface="Times New Roman MT"/>
              <a:ea typeface="Times New Roman MT"/>
              <a:cs typeface="Times New Roman MT"/>
              <a:sym typeface="Times New Roman MT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14376184" y="5479157"/>
            <a:ext cx="3911816" cy="4605049"/>
          </a:xfrm>
          <a:custGeom>
            <a:avLst/>
            <a:gdLst/>
            <a:ahLst/>
            <a:cxnLst/>
            <a:rect l="l" t="t" r="r" b="b"/>
            <a:pathLst>
              <a:path w="3911816" h="4605049">
                <a:moveTo>
                  <a:pt x="0" y="0"/>
                </a:moveTo>
                <a:lnTo>
                  <a:pt x="3911816" y="0"/>
                </a:lnTo>
                <a:lnTo>
                  <a:pt x="3911816" y="4605049"/>
                </a:lnTo>
                <a:lnTo>
                  <a:pt x="0" y="46050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777" b="-16777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270622" y="0"/>
            <a:ext cx="15746755" cy="8675030"/>
          </a:xfrm>
          <a:custGeom>
            <a:avLst/>
            <a:gdLst/>
            <a:ahLst/>
            <a:cxnLst/>
            <a:rect l="l" t="t" r="r" b="b"/>
            <a:pathLst>
              <a:path w="15746755" h="8675030">
                <a:moveTo>
                  <a:pt x="0" y="0"/>
                </a:moveTo>
                <a:lnTo>
                  <a:pt x="15746756" y="0"/>
                </a:lnTo>
                <a:lnTo>
                  <a:pt x="15746756" y="8675030"/>
                </a:lnTo>
                <a:lnTo>
                  <a:pt x="0" y="86750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778134" y="2453153"/>
            <a:ext cx="15746755" cy="1780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endParaRPr dirty="0"/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https://www.youtube.com/watch?v=aNw7vbbimiY&amp;list=RDaNw7vbbimiY&amp;start_radio=1.</a:t>
            </a:r>
          </a:p>
        </p:txBody>
      </p:sp>
      <p:sp>
        <p:nvSpPr>
          <p:cNvPr id="5" name="Freeform 5"/>
          <p:cNvSpPr/>
          <p:nvPr/>
        </p:nvSpPr>
        <p:spPr>
          <a:xfrm>
            <a:off x="0" y="0"/>
            <a:ext cx="4684276" cy="2678904"/>
          </a:xfrm>
          <a:custGeom>
            <a:avLst/>
            <a:gdLst/>
            <a:ahLst/>
            <a:cxnLst/>
            <a:rect l="l" t="t" r="r" b="b"/>
            <a:pathLst>
              <a:path w="4684276" h="2678904">
                <a:moveTo>
                  <a:pt x="0" y="0"/>
                </a:moveTo>
                <a:lnTo>
                  <a:pt x="4684276" y="0"/>
                </a:lnTo>
                <a:lnTo>
                  <a:pt x="4684276" y="2678904"/>
                </a:lnTo>
                <a:lnTo>
                  <a:pt x="0" y="267890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22857" b="-22857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1718470" y="6571615"/>
            <a:ext cx="6339357" cy="3502183"/>
          </a:xfrm>
          <a:custGeom>
            <a:avLst/>
            <a:gdLst/>
            <a:ahLst/>
            <a:cxnLst/>
            <a:rect l="l" t="t" r="r" b="b"/>
            <a:pathLst>
              <a:path w="6339357" h="3502183">
                <a:moveTo>
                  <a:pt x="0" y="0"/>
                </a:moveTo>
                <a:lnTo>
                  <a:pt x="6339357" y="0"/>
                </a:lnTo>
                <a:lnTo>
                  <a:pt x="6339357" y="3502183"/>
                </a:lnTo>
                <a:lnTo>
                  <a:pt x="0" y="350218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2412" r="-2412"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512545" y="141605"/>
            <a:ext cx="15746755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Theories - PRACTICAL SESSION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394564" y="5076825"/>
            <a:ext cx="15746755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*  HOW DO YOU APPLY FEMINISM TO THIS?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ED9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8378" y="986406"/>
            <a:ext cx="16309801" cy="7463781"/>
            <a:chOff x="0" y="0"/>
            <a:chExt cx="4295585" cy="196577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95585" cy="1965770"/>
            </a:xfrm>
            <a:custGeom>
              <a:avLst/>
              <a:gdLst/>
              <a:ahLst/>
              <a:cxnLst/>
              <a:rect l="l" t="t" r="r" b="b"/>
              <a:pathLst>
                <a:path w="4295585" h="1965770">
                  <a:moveTo>
                    <a:pt x="24209" y="0"/>
                  </a:moveTo>
                  <a:lnTo>
                    <a:pt x="4271377" y="0"/>
                  </a:lnTo>
                  <a:cubicBezTo>
                    <a:pt x="4284747" y="0"/>
                    <a:pt x="4295585" y="10839"/>
                    <a:pt x="4295585" y="24209"/>
                  </a:cubicBezTo>
                  <a:lnTo>
                    <a:pt x="4295585" y="1941561"/>
                  </a:lnTo>
                  <a:cubicBezTo>
                    <a:pt x="4295585" y="1947981"/>
                    <a:pt x="4293035" y="1954139"/>
                    <a:pt x="4288495" y="1958679"/>
                  </a:cubicBezTo>
                  <a:cubicBezTo>
                    <a:pt x="4283955" y="1963219"/>
                    <a:pt x="4277797" y="1965770"/>
                    <a:pt x="4271377" y="1965770"/>
                  </a:cubicBezTo>
                  <a:lnTo>
                    <a:pt x="24209" y="1965770"/>
                  </a:lnTo>
                  <a:cubicBezTo>
                    <a:pt x="17788" y="1965770"/>
                    <a:pt x="11631" y="1963219"/>
                    <a:pt x="7091" y="1958679"/>
                  </a:cubicBezTo>
                  <a:cubicBezTo>
                    <a:pt x="2551" y="1954139"/>
                    <a:pt x="0" y="1947981"/>
                    <a:pt x="0" y="1941561"/>
                  </a:cubicBezTo>
                  <a:lnTo>
                    <a:pt x="0" y="24209"/>
                  </a:lnTo>
                  <a:cubicBezTo>
                    <a:pt x="0" y="17788"/>
                    <a:pt x="2551" y="11631"/>
                    <a:pt x="7091" y="7091"/>
                  </a:cubicBezTo>
                  <a:cubicBezTo>
                    <a:pt x="11631" y="2551"/>
                    <a:pt x="17788" y="0"/>
                    <a:pt x="24209" y="0"/>
                  </a:cubicBezTo>
                  <a:close/>
                </a:path>
              </a:pathLst>
            </a:custGeom>
            <a:solidFill>
              <a:srgbClr val="FFFFFF">
                <a:alpha val="80000"/>
              </a:srgbClr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295585" cy="20133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1632907" y="-173755"/>
            <a:ext cx="5742570" cy="2808314"/>
          </a:xfrm>
          <a:custGeom>
            <a:avLst/>
            <a:gdLst/>
            <a:ahLst/>
            <a:cxnLst/>
            <a:rect l="l" t="t" r="r" b="b"/>
            <a:pathLst>
              <a:path w="5742570" h="2808314">
                <a:moveTo>
                  <a:pt x="0" y="0"/>
                </a:moveTo>
                <a:lnTo>
                  <a:pt x="5742569" y="0"/>
                </a:lnTo>
                <a:lnTo>
                  <a:pt x="5742569" y="2808314"/>
                </a:lnTo>
                <a:lnTo>
                  <a:pt x="0" y="28083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5201" b="-35201"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-4931334" y="171039"/>
            <a:ext cx="26369722" cy="8881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22"/>
              </a:lnSpc>
            </a:pPr>
            <a:r>
              <a:rPr lang="en-US" sz="5158">
                <a:solidFill>
                  <a:srgbClr val="000000"/>
                </a:solidFill>
                <a:latin typeface="210 클레이토이"/>
                <a:ea typeface="210 클레이토이"/>
                <a:cs typeface="210 클레이토이"/>
                <a:sym typeface="210 클레이토이"/>
              </a:rPr>
              <a:t>ANSWERS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38378" y="2505017"/>
            <a:ext cx="11348137" cy="625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2468" lvl="1" indent="-356234" algn="just">
              <a:lnSpc>
                <a:spcPts val="4586"/>
              </a:lnSpc>
              <a:buFont typeface="Arial"/>
              <a:buChar char="•"/>
            </a:pPr>
            <a:r>
              <a:rPr lang="en-US" sz="329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Words created by man- pateiarchy- man biased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238378" y="3244874"/>
            <a:ext cx="11348137" cy="1247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Technique- sarcasm- Irony - generated through humour and imagery 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38378" y="4656561"/>
            <a:ext cx="13544422" cy="5850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 dirty="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Insulting the physical aspects, mannerisms, the way women talk etc.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38378" y="5592734"/>
            <a:ext cx="14641618" cy="2447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 dirty="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Imagery plays a major role in generating </a:t>
            </a:r>
            <a:r>
              <a:rPr lang="en-US" sz="3399" dirty="0" err="1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humour</a:t>
            </a:r>
            <a:r>
              <a:rPr lang="en-US" sz="3399" dirty="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 </a:t>
            </a: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 dirty="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Can we stereotype women?</a:t>
            </a: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 dirty="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Word other is being highlighted here- ‘</a:t>
            </a:r>
            <a:r>
              <a:rPr lang="en-US" sz="3399" dirty="0" err="1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munta</a:t>
            </a:r>
            <a:r>
              <a:rPr lang="en-US" sz="3399" dirty="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’</a:t>
            </a: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endParaRPr lang="en-US" sz="3399" dirty="0">
              <a:solidFill>
                <a:srgbClr val="000000"/>
              </a:solidFill>
              <a:latin typeface="Times New Roman MT"/>
              <a:ea typeface="Times New Roman MT"/>
              <a:cs typeface="Times New Roman MT"/>
              <a:sym typeface="Times New Roman M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ED9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70622" y="-198073"/>
            <a:ext cx="15746755" cy="8675030"/>
          </a:xfrm>
          <a:custGeom>
            <a:avLst/>
            <a:gdLst/>
            <a:ahLst/>
            <a:cxnLst/>
            <a:rect l="l" t="t" r="r" b="b"/>
            <a:pathLst>
              <a:path w="15746755" h="8675030">
                <a:moveTo>
                  <a:pt x="0" y="0"/>
                </a:moveTo>
                <a:lnTo>
                  <a:pt x="15746756" y="0"/>
                </a:lnTo>
                <a:lnTo>
                  <a:pt x="15746756" y="8675030"/>
                </a:lnTo>
                <a:lnTo>
                  <a:pt x="0" y="86750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735180" y="7478686"/>
            <a:ext cx="6663277" cy="2808314"/>
          </a:xfrm>
          <a:custGeom>
            <a:avLst/>
            <a:gdLst/>
            <a:ahLst/>
            <a:cxnLst/>
            <a:rect l="l" t="t" r="r" b="b"/>
            <a:pathLst>
              <a:path w="6663277" h="2808314">
                <a:moveTo>
                  <a:pt x="0" y="0"/>
                </a:moveTo>
                <a:lnTo>
                  <a:pt x="6663277" y="0"/>
                </a:lnTo>
                <a:lnTo>
                  <a:pt x="6663277" y="2808314"/>
                </a:lnTo>
                <a:lnTo>
                  <a:pt x="0" y="2808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48862" b="-48862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1260201" y="5630544"/>
            <a:ext cx="7027799" cy="4656456"/>
          </a:xfrm>
          <a:custGeom>
            <a:avLst/>
            <a:gdLst/>
            <a:ahLst/>
            <a:cxnLst/>
            <a:rect l="l" t="t" r="r" b="b"/>
            <a:pathLst>
              <a:path w="7027799" h="4656456">
                <a:moveTo>
                  <a:pt x="0" y="0"/>
                </a:moveTo>
                <a:lnTo>
                  <a:pt x="7027799" y="0"/>
                </a:lnTo>
                <a:lnTo>
                  <a:pt x="7027799" y="4656456"/>
                </a:lnTo>
                <a:lnTo>
                  <a:pt x="0" y="465645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2163610" y="-123825"/>
            <a:ext cx="13905774" cy="21216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34"/>
              </a:lnSpc>
            </a:pPr>
            <a:r>
              <a:rPr lang="en-US" sz="6096" spc="316">
                <a:solidFill>
                  <a:srgbClr val="000000"/>
                </a:solidFill>
                <a:latin typeface="210 클레이토이"/>
                <a:ea typeface="210 클레이토이"/>
                <a:cs typeface="210 클레이토이"/>
                <a:sym typeface="210 클레이토이"/>
              </a:rPr>
              <a:t>APPLICATION OF FEMINISM TO POEMS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7249" y="4516632"/>
            <a:ext cx="15746755" cy="8477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49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The Phenomenal Woman by Maya Angelou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22014" y="2701750"/>
            <a:ext cx="15746755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Activity -1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ED9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451527" y="933450"/>
            <a:ext cx="7649766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Psychoanalytic Theory 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95084" y="2625609"/>
            <a:ext cx="15043945" cy="647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3 major persons - Freud/Lacan &amp; Jung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70677" y="4105540"/>
            <a:ext cx="15068352" cy="647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b="1" u="sng">
                <a:solidFill>
                  <a:srgbClr val="000000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 Sigmund Freud -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82881" y="5585471"/>
            <a:ext cx="14475174" cy="42475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 dirty="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Psycho analytical stages - Oedipus &amp; Electra Complex</a:t>
            </a: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 dirty="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id/ ego/super ego </a:t>
            </a: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 dirty="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Unconscious/conscious </a:t>
            </a: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 dirty="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Past experiences </a:t>
            </a: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 dirty="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Slip of Tongue </a:t>
            </a: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 dirty="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Dreams</a:t>
            </a: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 dirty="0" err="1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Defence</a:t>
            </a:r>
            <a:r>
              <a:rPr lang="en-US" sz="3399" dirty="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Mehanisms</a:t>
            </a:r>
            <a:r>
              <a:rPr lang="en-US" sz="3399" dirty="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.</a:t>
            </a:r>
          </a:p>
        </p:txBody>
      </p:sp>
      <p:sp>
        <p:nvSpPr>
          <p:cNvPr id="6" name="Freeform 6"/>
          <p:cNvSpPr/>
          <p:nvPr/>
        </p:nvSpPr>
        <p:spPr>
          <a:xfrm>
            <a:off x="13468448" y="7365662"/>
            <a:ext cx="4684276" cy="2758959"/>
          </a:xfrm>
          <a:custGeom>
            <a:avLst/>
            <a:gdLst/>
            <a:ahLst/>
            <a:cxnLst/>
            <a:rect l="l" t="t" r="r" b="b"/>
            <a:pathLst>
              <a:path w="4684276" h="2758959">
                <a:moveTo>
                  <a:pt x="0" y="0"/>
                </a:moveTo>
                <a:lnTo>
                  <a:pt x="4684276" y="0"/>
                </a:lnTo>
                <a:lnTo>
                  <a:pt x="4684276" y="2758959"/>
                </a:lnTo>
                <a:lnTo>
                  <a:pt x="0" y="275895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2194" b="-19292"/>
            </a:stretch>
          </a:blipFill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ED9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377205" y="7608096"/>
            <a:ext cx="4684276" cy="2678904"/>
          </a:xfrm>
          <a:custGeom>
            <a:avLst/>
            <a:gdLst/>
            <a:ahLst/>
            <a:cxnLst/>
            <a:rect l="l" t="t" r="r" b="b"/>
            <a:pathLst>
              <a:path w="4684276" h="2678904">
                <a:moveTo>
                  <a:pt x="0" y="0"/>
                </a:moveTo>
                <a:lnTo>
                  <a:pt x="4684276" y="0"/>
                </a:lnTo>
                <a:lnTo>
                  <a:pt x="4684276" y="2678904"/>
                </a:lnTo>
                <a:lnTo>
                  <a:pt x="0" y="26789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2857" b="-22857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967170" y="0"/>
            <a:ext cx="6196889" cy="3485750"/>
          </a:xfrm>
          <a:custGeom>
            <a:avLst/>
            <a:gdLst/>
            <a:ahLst/>
            <a:cxnLst/>
            <a:rect l="l" t="t" r="r" b="b"/>
            <a:pathLst>
              <a:path w="6196889" h="3485750">
                <a:moveTo>
                  <a:pt x="0" y="0"/>
                </a:moveTo>
                <a:lnTo>
                  <a:pt x="6196889" y="0"/>
                </a:lnTo>
                <a:lnTo>
                  <a:pt x="6196889" y="3485750"/>
                </a:lnTo>
                <a:lnTo>
                  <a:pt x="0" y="34857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0946907" y="5571067"/>
            <a:ext cx="3795260" cy="4683512"/>
          </a:xfrm>
          <a:custGeom>
            <a:avLst/>
            <a:gdLst/>
            <a:ahLst/>
            <a:cxnLst/>
            <a:rect l="l" t="t" r="r" b="b"/>
            <a:pathLst>
              <a:path w="3795260" h="4683512">
                <a:moveTo>
                  <a:pt x="0" y="0"/>
                </a:moveTo>
                <a:lnTo>
                  <a:pt x="3795260" y="0"/>
                </a:lnTo>
                <a:lnTo>
                  <a:pt x="3795260" y="4683511"/>
                </a:lnTo>
                <a:lnTo>
                  <a:pt x="0" y="468351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2803706" y="724948"/>
            <a:ext cx="1809155" cy="932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60"/>
              </a:lnSpc>
            </a:pPr>
            <a:r>
              <a:rPr lang="en-US" sz="4900" u="sng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Lacan</a:t>
            </a:r>
            <a:r>
              <a:rPr lang="en-US" sz="490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74826" y="2309876"/>
            <a:ext cx="13348049" cy="647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Language is the root of the unconcious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74826" y="3571451"/>
            <a:ext cx="9055029" cy="1247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Authors reflect feelings and emotions through language.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179124" y="5504392"/>
            <a:ext cx="2284809" cy="6299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80"/>
              </a:lnSpc>
            </a:pPr>
            <a:r>
              <a:rPr lang="en-US" sz="37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Carl Jung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39014" y="6753437"/>
            <a:ext cx="5138539" cy="1847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Collective Unconscious </a:t>
            </a: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Shadow/ Mask </a:t>
            </a: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Mandala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ED9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474755" y="876300"/>
            <a:ext cx="5055196" cy="14014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480"/>
              </a:lnSpc>
            </a:pPr>
            <a:r>
              <a:rPr lang="en-US" sz="82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Activity 2 </a:t>
            </a:r>
          </a:p>
        </p:txBody>
      </p:sp>
      <p:sp>
        <p:nvSpPr>
          <p:cNvPr id="3" name="Freeform 3"/>
          <p:cNvSpPr/>
          <p:nvPr/>
        </p:nvSpPr>
        <p:spPr>
          <a:xfrm>
            <a:off x="14642794" y="7608096"/>
            <a:ext cx="4684276" cy="2678904"/>
          </a:xfrm>
          <a:custGeom>
            <a:avLst/>
            <a:gdLst/>
            <a:ahLst/>
            <a:cxnLst/>
            <a:rect l="l" t="t" r="r" b="b"/>
            <a:pathLst>
              <a:path w="4684276" h="2678904">
                <a:moveTo>
                  <a:pt x="0" y="0"/>
                </a:moveTo>
                <a:lnTo>
                  <a:pt x="4684276" y="0"/>
                </a:lnTo>
                <a:lnTo>
                  <a:pt x="4684276" y="2678904"/>
                </a:lnTo>
                <a:lnTo>
                  <a:pt x="0" y="26789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2857" b="-22857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513612" y="3051036"/>
            <a:ext cx="17930758" cy="16214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81"/>
              </a:lnSpc>
            </a:pPr>
            <a:r>
              <a:rPr lang="en-US" sz="4415" dirty="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https://www.youtube.com/watch?v=JyBa5eTYg6M&amp;list=RDMM&amp;start_radio=1&amp;rv=r3pNDZLQiP0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0" y="5321596"/>
            <a:ext cx="14286752" cy="647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How do you apply Psychoanalytic theory to this?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13612" y="6454312"/>
            <a:ext cx="15561289" cy="1780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https://www.youtube.com/watch?v=zNHFU5ZjfLU&amp;list=RDzNHFU5ZjfLU&amp;start_radio=1Add a little bit of body text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ED9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70622" y="-198073"/>
            <a:ext cx="15746755" cy="8675030"/>
          </a:xfrm>
          <a:custGeom>
            <a:avLst/>
            <a:gdLst/>
            <a:ahLst/>
            <a:cxnLst/>
            <a:rect l="l" t="t" r="r" b="b"/>
            <a:pathLst>
              <a:path w="15746755" h="8675030">
                <a:moveTo>
                  <a:pt x="0" y="0"/>
                </a:moveTo>
                <a:lnTo>
                  <a:pt x="15746756" y="0"/>
                </a:lnTo>
                <a:lnTo>
                  <a:pt x="15746756" y="8675030"/>
                </a:lnTo>
                <a:lnTo>
                  <a:pt x="0" y="86750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698045" y="7839264"/>
            <a:ext cx="5937335" cy="2447736"/>
          </a:xfrm>
          <a:custGeom>
            <a:avLst/>
            <a:gdLst/>
            <a:ahLst/>
            <a:cxnLst/>
            <a:rect l="l" t="t" r="r" b="b"/>
            <a:pathLst>
              <a:path w="5937335" h="2447736">
                <a:moveTo>
                  <a:pt x="0" y="0"/>
                </a:moveTo>
                <a:lnTo>
                  <a:pt x="5937335" y="0"/>
                </a:lnTo>
                <a:lnTo>
                  <a:pt x="5937335" y="2447736"/>
                </a:lnTo>
                <a:lnTo>
                  <a:pt x="0" y="244773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58434" b="-43702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7665605" y="5620810"/>
            <a:ext cx="3312995" cy="4666190"/>
          </a:xfrm>
          <a:custGeom>
            <a:avLst/>
            <a:gdLst/>
            <a:ahLst/>
            <a:cxnLst/>
            <a:rect l="l" t="t" r="r" b="b"/>
            <a:pathLst>
              <a:path w="3312995" h="4666190">
                <a:moveTo>
                  <a:pt x="0" y="0"/>
                </a:moveTo>
                <a:lnTo>
                  <a:pt x="3312996" y="0"/>
                </a:lnTo>
                <a:lnTo>
                  <a:pt x="3312996" y="4666190"/>
                </a:lnTo>
                <a:lnTo>
                  <a:pt x="0" y="466619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2957418" y="0"/>
            <a:ext cx="5330582" cy="5706104"/>
          </a:xfrm>
          <a:custGeom>
            <a:avLst/>
            <a:gdLst/>
            <a:ahLst/>
            <a:cxnLst/>
            <a:rect l="l" t="t" r="r" b="b"/>
            <a:pathLst>
              <a:path w="5330582" h="5706104">
                <a:moveTo>
                  <a:pt x="0" y="0"/>
                </a:moveTo>
                <a:lnTo>
                  <a:pt x="5330582" y="0"/>
                </a:lnTo>
                <a:lnTo>
                  <a:pt x="5330582" y="5706104"/>
                </a:lnTo>
                <a:lnTo>
                  <a:pt x="0" y="570610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9657" b="-17732"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-8225540" y="9704201"/>
            <a:ext cx="13323762" cy="5827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5913" lvl="1" indent="-332957" algn="l">
              <a:lnSpc>
                <a:spcPts val="4287"/>
              </a:lnSpc>
              <a:buFont typeface="Arial"/>
              <a:buChar char="•"/>
            </a:pPr>
            <a:r>
              <a:rPr lang="en-US" sz="3084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Explain the techniques used in Odes?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163610" y="-123825"/>
            <a:ext cx="13905774" cy="10453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34"/>
              </a:lnSpc>
            </a:pPr>
            <a:r>
              <a:rPr lang="en-US" sz="6096" spc="316">
                <a:solidFill>
                  <a:srgbClr val="000000"/>
                </a:solidFill>
                <a:latin typeface="210 클레이토이"/>
                <a:ea typeface="210 클레이토이"/>
                <a:cs typeface="210 클레이토이"/>
                <a:sym typeface="210 클레이토이"/>
              </a:rPr>
              <a:t>ACTIVITY 03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482119" y="2181914"/>
            <a:ext cx="13323762" cy="5827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5913" lvl="1" indent="-332957" algn="l">
              <a:lnSpc>
                <a:spcPts val="4287"/>
              </a:lnSpc>
              <a:buFont typeface="Arial"/>
              <a:buChar char="•"/>
            </a:pPr>
            <a:r>
              <a:rPr lang="en-US" sz="3084" dirty="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ODE TO A NIGHTINGALE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13006138" y="7376012"/>
            <a:ext cx="13323762" cy="5827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5913" lvl="1" indent="-332957" algn="l">
              <a:lnSpc>
                <a:spcPts val="4287"/>
              </a:lnSpc>
              <a:buFont typeface="Arial"/>
              <a:buChar char="•"/>
            </a:pPr>
            <a:endParaRPr/>
          </a:p>
        </p:txBody>
      </p:sp>
      <p:sp>
        <p:nvSpPr>
          <p:cNvPr id="10" name="TextBox 10"/>
          <p:cNvSpPr txBox="1"/>
          <p:nvPr/>
        </p:nvSpPr>
        <p:spPr>
          <a:xfrm>
            <a:off x="2482119" y="3990167"/>
            <a:ext cx="13323762" cy="647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A Dream Within A Dream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ED9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583270"/>
            <a:ext cx="15746755" cy="8675030"/>
          </a:xfrm>
          <a:custGeom>
            <a:avLst/>
            <a:gdLst/>
            <a:ahLst/>
            <a:cxnLst/>
            <a:rect l="l" t="t" r="r" b="b"/>
            <a:pathLst>
              <a:path w="15746755" h="8675030">
                <a:moveTo>
                  <a:pt x="0" y="0"/>
                </a:moveTo>
                <a:lnTo>
                  <a:pt x="15746755" y="0"/>
                </a:lnTo>
                <a:lnTo>
                  <a:pt x="15746755" y="8675030"/>
                </a:lnTo>
                <a:lnTo>
                  <a:pt x="0" y="86750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521577" y="7399893"/>
            <a:ext cx="4684276" cy="2678904"/>
          </a:xfrm>
          <a:custGeom>
            <a:avLst/>
            <a:gdLst/>
            <a:ahLst/>
            <a:cxnLst/>
            <a:rect l="l" t="t" r="r" b="b"/>
            <a:pathLst>
              <a:path w="4684276" h="2678904">
                <a:moveTo>
                  <a:pt x="0" y="0"/>
                </a:moveTo>
                <a:lnTo>
                  <a:pt x="4684276" y="0"/>
                </a:lnTo>
                <a:lnTo>
                  <a:pt x="4684276" y="2678904"/>
                </a:lnTo>
                <a:lnTo>
                  <a:pt x="0" y="267890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2643" b="-43071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-4316988" y="9144000"/>
            <a:ext cx="13323762" cy="5827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5913" lvl="1" indent="-332957" algn="l">
              <a:lnSpc>
                <a:spcPts val="4287"/>
              </a:lnSpc>
              <a:buFont typeface="Arial"/>
              <a:buChar char="•"/>
            </a:pPr>
            <a:endParaRPr/>
          </a:p>
        </p:txBody>
      </p:sp>
      <p:sp>
        <p:nvSpPr>
          <p:cNvPr id="5" name="TextBox 5"/>
          <p:cNvSpPr txBox="1"/>
          <p:nvPr/>
        </p:nvSpPr>
        <p:spPr>
          <a:xfrm>
            <a:off x="1725186" y="2200715"/>
            <a:ext cx="13323762" cy="5827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5913" lvl="1" indent="-332957" algn="l">
              <a:lnSpc>
                <a:spcPts val="4287"/>
              </a:lnSpc>
              <a:buFont typeface="Arial"/>
              <a:buChar char="•"/>
            </a:pPr>
            <a:r>
              <a:rPr lang="en-US" sz="3084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 Meaning of Post Colonial Theory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12545" y="757025"/>
            <a:ext cx="15746755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Post-Colonial Theory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884539" y="3321059"/>
            <a:ext cx="13323762" cy="6047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 dirty="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Where can we apply?</a:t>
            </a:r>
          </a:p>
          <a:p>
            <a:pPr algn="l">
              <a:lnSpc>
                <a:spcPts val="4759"/>
              </a:lnSpc>
            </a:pPr>
            <a:endParaRPr lang="en-US" sz="3399" dirty="0">
              <a:solidFill>
                <a:srgbClr val="000000"/>
              </a:solidFill>
              <a:latin typeface="Times New Roman MT"/>
              <a:ea typeface="Times New Roman MT"/>
              <a:cs typeface="Times New Roman MT"/>
              <a:sym typeface="Times New Roman MT"/>
            </a:endParaRP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 dirty="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Gandhi - </a:t>
            </a:r>
          </a:p>
          <a:p>
            <a:pPr algn="l">
              <a:lnSpc>
                <a:spcPts val="4759"/>
              </a:lnSpc>
            </a:pPr>
            <a:endParaRPr lang="en-US" sz="3399" dirty="0">
              <a:solidFill>
                <a:srgbClr val="000000"/>
              </a:solidFill>
              <a:latin typeface="Times New Roman MT"/>
              <a:ea typeface="Times New Roman MT"/>
              <a:cs typeface="Times New Roman MT"/>
              <a:sym typeface="Times New Roman MT"/>
            </a:endParaRP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 dirty="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Edward Said &amp; Orientalism</a:t>
            </a:r>
          </a:p>
          <a:p>
            <a:pPr algn="l">
              <a:lnSpc>
                <a:spcPts val="4759"/>
              </a:lnSpc>
            </a:pPr>
            <a:endParaRPr lang="en-US" sz="3399" dirty="0">
              <a:solidFill>
                <a:srgbClr val="000000"/>
              </a:solidFill>
              <a:latin typeface="Times New Roman MT"/>
              <a:ea typeface="Times New Roman MT"/>
              <a:cs typeface="Times New Roman MT"/>
              <a:sym typeface="Times New Roman MT"/>
            </a:endParaRP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 dirty="0" err="1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Fance</a:t>
            </a:r>
            <a:r>
              <a:rPr lang="en-US" sz="3399" dirty="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 Fanon- </a:t>
            </a:r>
            <a:r>
              <a:rPr lang="en-US" sz="3399" dirty="0" err="1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Psychopathetic</a:t>
            </a:r>
            <a:r>
              <a:rPr lang="en-US" sz="3399" dirty="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 Theory </a:t>
            </a:r>
          </a:p>
          <a:p>
            <a:pPr algn="l">
              <a:lnSpc>
                <a:spcPts val="4759"/>
              </a:lnSpc>
            </a:pPr>
            <a:endParaRPr lang="en-US" sz="3399" dirty="0">
              <a:solidFill>
                <a:srgbClr val="000000"/>
              </a:solidFill>
              <a:latin typeface="Times New Roman MT"/>
              <a:ea typeface="Times New Roman MT"/>
              <a:cs typeface="Times New Roman MT"/>
              <a:sym typeface="Times New Roman MT"/>
            </a:endParaRP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 dirty="0" err="1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Bahaba</a:t>
            </a:r>
            <a:r>
              <a:rPr lang="en-US" sz="3399" dirty="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 Hybridity, Mimicry &amp; </a:t>
            </a:r>
            <a:r>
              <a:rPr lang="en-US" sz="3399" dirty="0" err="1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Inbetweeness</a:t>
            </a:r>
            <a:r>
              <a:rPr lang="en-US" sz="3399" dirty="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.</a:t>
            </a:r>
          </a:p>
          <a:p>
            <a:pPr algn="l">
              <a:lnSpc>
                <a:spcPts val="4759"/>
              </a:lnSpc>
            </a:pPr>
            <a:endParaRPr lang="en-US" sz="3399" dirty="0">
              <a:solidFill>
                <a:srgbClr val="000000"/>
              </a:solidFill>
              <a:latin typeface="Times New Roman MT"/>
              <a:ea typeface="Times New Roman MT"/>
              <a:cs typeface="Times New Roman MT"/>
              <a:sym typeface="Times New Roman M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ED9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734763" y="1772211"/>
            <a:ext cx="2884686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4059" lvl="1" indent="-367030" algn="ctr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Diaspora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734763" y="2852515"/>
            <a:ext cx="6089457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Genocide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757020" y="4674553"/>
            <a:ext cx="4150321" cy="13106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60"/>
              </a:lnSpc>
            </a:pPr>
            <a:r>
              <a:rPr lang="en-US" sz="6900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Activity- 4</a:t>
            </a:r>
            <a:r>
              <a:rPr lang="en-US" sz="6900" b="1">
                <a:solidFill>
                  <a:srgbClr val="000000"/>
                </a:solidFill>
                <a:latin typeface="Times New Roman MT Bold"/>
                <a:ea typeface="Times New Roman MT Bold"/>
                <a:cs typeface="Times New Roman MT Bold"/>
                <a:sym typeface="Times New Roman MT Bold"/>
              </a:rPr>
              <a:t>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734763" y="3865563"/>
            <a:ext cx="8105379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Globalization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0" y="7050913"/>
            <a:ext cx="14778169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Apply post colonial theory to A Far cry of Africa by Derek Walcott.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ED9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94683" y="207813"/>
            <a:ext cx="15746755" cy="8675030"/>
          </a:xfrm>
          <a:custGeom>
            <a:avLst/>
            <a:gdLst/>
            <a:ahLst/>
            <a:cxnLst/>
            <a:rect l="l" t="t" r="r" b="b"/>
            <a:pathLst>
              <a:path w="15746755" h="8675030">
                <a:moveTo>
                  <a:pt x="0" y="0"/>
                </a:moveTo>
                <a:lnTo>
                  <a:pt x="15746755" y="0"/>
                </a:lnTo>
                <a:lnTo>
                  <a:pt x="15746755" y="8675030"/>
                </a:lnTo>
                <a:lnTo>
                  <a:pt x="0" y="86750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7478686"/>
            <a:ext cx="5972747" cy="2808314"/>
          </a:xfrm>
          <a:custGeom>
            <a:avLst/>
            <a:gdLst/>
            <a:ahLst/>
            <a:cxnLst/>
            <a:rect l="l" t="t" r="r" b="b"/>
            <a:pathLst>
              <a:path w="5972747" h="2808314">
                <a:moveTo>
                  <a:pt x="0" y="0"/>
                </a:moveTo>
                <a:lnTo>
                  <a:pt x="5972747" y="0"/>
                </a:lnTo>
                <a:lnTo>
                  <a:pt x="5972747" y="2808314"/>
                </a:lnTo>
                <a:lnTo>
                  <a:pt x="0" y="2808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38617" b="-38617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-12829079" y="7364386"/>
            <a:ext cx="13323762" cy="5827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5913" lvl="1" indent="-332957" algn="l">
              <a:lnSpc>
                <a:spcPts val="4287"/>
              </a:lnSpc>
              <a:buFont typeface="Arial"/>
              <a:buChar char="•"/>
            </a:pPr>
            <a:r>
              <a:rPr lang="en-US" sz="3084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Define elegy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246366" y="141605"/>
            <a:ext cx="7198321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Questions on Theories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49961" y="2187882"/>
            <a:ext cx="11651949" cy="647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Can we apply more than one theory to any text?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549961" y="3317238"/>
            <a:ext cx="15746755" cy="647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4059" lvl="1" indent="-367030" algn="just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Do we need to know the definitions of the terms to study?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512545" y="4411978"/>
            <a:ext cx="15746755" cy="647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Can we apply the theory only to 20th-century texts?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394564" y="5506718"/>
            <a:ext cx="13578226" cy="647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Is it necessary for the children know the definition of terms?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777" b="-16777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567708" y="7818754"/>
            <a:ext cx="19423415" cy="5705628"/>
          </a:xfrm>
          <a:custGeom>
            <a:avLst/>
            <a:gdLst/>
            <a:ahLst/>
            <a:cxnLst/>
            <a:rect l="l" t="t" r="r" b="b"/>
            <a:pathLst>
              <a:path w="19423415" h="5705628">
                <a:moveTo>
                  <a:pt x="0" y="0"/>
                </a:moveTo>
                <a:lnTo>
                  <a:pt x="19423416" y="0"/>
                </a:lnTo>
                <a:lnTo>
                  <a:pt x="19423416" y="5705628"/>
                </a:lnTo>
                <a:lnTo>
                  <a:pt x="0" y="57056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370128" y="4862434"/>
            <a:ext cx="8878513" cy="5624367"/>
            <a:chOff x="0" y="0"/>
            <a:chExt cx="11838018" cy="749915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861632" cy="7499156"/>
            </a:xfrm>
            <a:custGeom>
              <a:avLst/>
              <a:gdLst/>
              <a:ahLst/>
              <a:cxnLst/>
              <a:rect l="l" t="t" r="r" b="b"/>
              <a:pathLst>
                <a:path w="8861632" h="7499156">
                  <a:moveTo>
                    <a:pt x="0" y="0"/>
                  </a:moveTo>
                  <a:lnTo>
                    <a:pt x="8861632" y="0"/>
                  </a:lnTo>
                  <a:lnTo>
                    <a:pt x="8861632" y="7499156"/>
                  </a:lnTo>
                  <a:lnTo>
                    <a:pt x="0" y="74991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grpSp>
          <p:nvGrpSpPr>
            <p:cNvPr id="6" name="Group 6"/>
            <p:cNvGrpSpPr/>
            <p:nvPr/>
          </p:nvGrpSpPr>
          <p:grpSpPr>
            <a:xfrm>
              <a:off x="11381189" y="1651637"/>
              <a:ext cx="456829" cy="355513"/>
              <a:chOff x="0" y="0"/>
              <a:chExt cx="597993" cy="46537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597993" cy="465370"/>
              </a:xfrm>
              <a:custGeom>
                <a:avLst/>
                <a:gdLst/>
                <a:ahLst/>
                <a:cxnLst/>
                <a:rect l="l" t="t" r="r" b="b"/>
                <a:pathLst>
                  <a:path w="597993" h="465370">
                    <a:moveTo>
                      <a:pt x="298997" y="0"/>
                    </a:moveTo>
                    <a:cubicBezTo>
                      <a:pt x="133865" y="0"/>
                      <a:pt x="0" y="104177"/>
                      <a:pt x="0" y="232685"/>
                    </a:cubicBezTo>
                    <a:cubicBezTo>
                      <a:pt x="0" y="361193"/>
                      <a:pt x="133865" y="465370"/>
                      <a:pt x="298997" y="465370"/>
                    </a:cubicBezTo>
                    <a:cubicBezTo>
                      <a:pt x="464128" y="465370"/>
                      <a:pt x="597993" y="361193"/>
                      <a:pt x="597993" y="232685"/>
                    </a:cubicBezTo>
                    <a:cubicBezTo>
                      <a:pt x="597993" y="104177"/>
                      <a:pt x="464128" y="0"/>
                      <a:pt x="298997" y="0"/>
                    </a:cubicBezTo>
                    <a:close/>
                  </a:path>
                </a:pathLst>
              </a:custGeom>
              <a:solidFill>
                <a:srgbClr val="FEDAD0"/>
              </a:solidFill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56062" y="-3997"/>
                <a:ext cx="485869" cy="42573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  <p:sp>
        <p:nvSpPr>
          <p:cNvPr id="9" name="TextBox 9"/>
          <p:cNvSpPr txBox="1"/>
          <p:nvPr/>
        </p:nvSpPr>
        <p:spPr>
          <a:xfrm>
            <a:off x="4285383" y="-525422"/>
            <a:ext cx="10602531" cy="3374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308"/>
              </a:lnSpc>
            </a:pPr>
            <a:r>
              <a:rPr lang="en-US" sz="13792" spc="482">
                <a:solidFill>
                  <a:srgbClr val="000000"/>
                </a:solidFill>
                <a:latin typeface="210 클레이토이"/>
                <a:ea typeface="210 클레이토이"/>
                <a:cs typeface="210 클레이토이"/>
                <a:sym typeface="210 클레이토이"/>
              </a:rPr>
              <a:t>THANK YOU</a:t>
            </a:r>
          </a:p>
          <a:p>
            <a:pPr algn="ctr">
              <a:lnSpc>
                <a:spcPts val="19308"/>
              </a:lnSpc>
            </a:pPr>
            <a:endParaRPr lang="en-US" sz="13792" spc="482">
              <a:solidFill>
                <a:srgbClr val="000000"/>
              </a:solidFill>
              <a:latin typeface="210 클레이토이"/>
              <a:ea typeface="210 클레이토이"/>
              <a:cs typeface="210 클레이토이"/>
              <a:sym typeface="210 클레이토이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8022624" y="3691684"/>
            <a:ext cx="14031061" cy="7753396"/>
          </a:xfrm>
          <a:custGeom>
            <a:avLst/>
            <a:gdLst/>
            <a:ahLst/>
            <a:cxnLst/>
            <a:rect l="l" t="t" r="r" b="b"/>
            <a:pathLst>
              <a:path w="14031061" h="7753396">
                <a:moveTo>
                  <a:pt x="0" y="0"/>
                </a:moveTo>
                <a:lnTo>
                  <a:pt x="14031061" y="0"/>
                </a:lnTo>
                <a:lnTo>
                  <a:pt x="14031061" y="7753395"/>
                </a:lnTo>
                <a:lnTo>
                  <a:pt x="0" y="775339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27642" b="-23162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382</TotalTime>
  <Words>521</Words>
  <Application>Microsoft Office PowerPoint</Application>
  <PresentationFormat>Custom</PresentationFormat>
  <Paragraphs>115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210 클레이토이</vt:lpstr>
      <vt:lpstr>Times New Roman MT</vt:lpstr>
      <vt:lpstr>Times New Roman MT Bold</vt:lpstr>
      <vt:lpstr>Canva Sans Bold</vt:lpstr>
      <vt:lpstr>Canva Sans</vt:lpstr>
      <vt:lpstr>Arial</vt:lpstr>
      <vt:lpstr>DM Sans Bold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 and Blue Pastel Playful Illustrative Presentation</dc:title>
  <cp:lastModifiedBy>DELL</cp:lastModifiedBy>
  <cp:revision>5</cp:revision>
  <cp:lastPrinted>2026-01-24T08:14:37Z</cp:lastPrinted>
  <dcterms:created xsi:type="dcterms:W3CDTF">2006-08-16T00:00:00Z</dcterms:created>
  <dcterms:modified xsi:type="dcterms:W3CDTF">2026-02-17T00:36:27Z</dcterms:modified>
  <dc:identifier>DAG8whtDDow</dc:identifier>
</cp:coreProperties>
</file>