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8288000" cy="10287000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libri (MS)" panose="020B0604020202020204" charset="0"/>
      <p:regular r:id="rId36"/>
    </p:embeddedFont>
    <p:embeddedFont>
      <p:font typeface="Calibri (MS) Italics" panose="020B0604020202020204" charset="0"/>
      <p:regular r:id="rId37"/>
    </p:embeddedFont>
    <p:embeddedFont>
      <p:font typeface="Canva Sans" panose="020B0604020202020204" charset="0"/>
      <p:regular r:id="rId38"/>
    </p:embeddedFont>
    <p:embeddedFont>
      <p:font typeface="Canva Sans Bold" panose="020B0604020202020204" charset="0"/>
      <p:regular r:id="rId39"/>
    </p:embeddedFont>
    <p:embeddedFont>
      <p:font typeface="TT Rounds Condensed" panose="020B0604020202020204" charset="0"/>
      <p:regular r:id="rId40"/>
    </p:embeddedFont>
    <p:embeddedFont>
      <p:font typeface="TT Rounds Condensed Bold" panose="020B0604020202020204" charset="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336" y="-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0" y="1683544"/>
            <a:ext cx="13716000" cy="3581400"/>
            <a:chOff x="0" y="0"/>
            <a:chExt cx="18288000" cy="4775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4775200"/>
            </a:xfrm>
            <a:custGeom>
              <a:avLst/>
              <a:gdLst/>
              <a:ahLst/>
              <a:cxnLst/>
              <a:rect l="l" t="t" r="r" b="b"/>
              <a:pathLst>
                <a:path w="18288000" h="4775200">
                  <a:moveTo>
                    <a:pt x="0" y="0"/>
                  </a:moveTo>
                  <a:lnTo>
                    <a:pt x="18288000" y="0"/>
                  </a:lnTo>
                  <a:lnTo>
                    <a:pt x="18288000" y="4775200"/>
                  </a:lnTo>
                  <a:lnTo>
                    <a:pt x="0" y="4775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4623" b="-24623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95250"/>
              <a:ext cx="18288000" cy="467995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9720"/>
                </a:lnSpc>
              </a:pPr>
              <a:r>
                <a:rPr lang="en-US" sz="9000" spc="-54">
                  <a:solidFill>
                    <a:srgbClr val="000000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Teaching Marxism  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64227" y="5431533"/>
            <a:ext cx="6875641" cy="4700297"/>
          </a:xfrm>
          <a:custGeom>
            <a:avLst/>
            <a:gdLst/>
            <a:ahLst/>
            <a:cxnLst/>
            <a:rect l="l" t="t" r="r" b="b"/>
            <a:pathLst>
              <a:path w="6875641" h="4700297">
                <a:moveTo>
                  <a:pt x="0" y="0"/>
                </a:moveTo>
                <a:lnTo>
                  <a:pt x="6875641" y="0"/>
                </a:lnTo>
                <a:lnTo>
                  <a:pt x="6875641" y="4700297"/>
                </a:lnTo>
                <a:lnTo>
                  <a:pt x="0" y="47002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547688"/>
            <a:ext cx="15773400" cy="1988345"/>
            <a:chOff x="0" y="0"/>
            <a:chExt cx="21031200" cy="26511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7"/>
            </a:xfrm>
            <a:custGeom>
              <a:avLst/>
              <a:gdLst/>
              <a:ahLst/>
              <a:cxnLst/>
              <a:rect l="l" t="t" r="r" b="b"/>
              <a:pathLst>
                <a:path w="21031200" h="2651127">
                  <a:moveTo>
                    <a:pt x="0" y="0"/>
                  </a:moveTo>
                  <a:lnTo>
                    <a:pt x="21031200" y="0"/>
                  </a:lnTo>
                  <a:lnTo>
                    <a:pt x="2103120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spc="-40">
                  <a:solidFill>
                    <a:srgbClr val="000000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Who needs Marxism? 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48740" y="3100176"/>
            <a:ext cx="15590520" cy="7502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teachers should be aware of the theory and concept of Marxism to explain literary concepts.  ( Need to know the fundamentals of the theory / major important texts that are frequently used in theory).  </a:t>
            </a:r>
          </a:p>
          <a:p>
            <a:pPr algn="l">
              <a:lnSpc>
                <a:spcPts val="4536"/>
              </a:lnSpc>
            </a:pPr>
            <a:endParaRPr lang="en-US" sz="42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teachers should be aware of the terms in Marxism to explain the literary texts.  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endParaRPr lang="en-US" sz="42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Applicable for A/L Literature. </a:t>
            </a:r>
          </a:p>
          <a:p>
            <a:pPr algn="l">
              <a:lnSpc>
                <a:spcPts val="4536"/>
              </a:lnSpc>
            </a:pPr>
            <a:endParaRPr lang="en-US" sz="42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Marxism is very important if a teacher is teaching Brecht and even Arundhati Roy/ R.</a:t>
            </a: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 Narayan’s </a:t>
            </a:r>
            <a:r>
              <a:rPr lang="en-US" sz="42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texts.  </a:t>
            </a:r>
          </a:p>
          <a:p>
            <a:pPr marL="760095" lvl="1" indent="-380048" algn="l">
              <a:lnSpc>
                <a:spcPts val="4536"/>
              </a:lnSpc>
            </a:pPr>
            <a:endParaRPr lang="en-US" sz="42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3264858" y="129181"/>
            <a:ext cx="4841558" cy="2594186"/>
          </a:xfrm>
          <a:custGeom>
            <a:avLst/>
            <a:gdLst/>
            <a:ahLst/>
            <a:cxnLst/>
            <a:rect l="l" t="t" r="r" b="b"/>
            <a:pathLst>
              <a:path w="4841558" h="2594186">
                <a:moveTo>
                  <a:pt x="0" y="0"/>
                </a:moveTo>
                <a:lnTo>
                  <a:pt x="4841558" y="0"/>
                </a:lnTo>
                <a:lnTo>
                  <a:pt x="4841558" y="2594186"/>
                </a:lnTo>
                <a:lnTo>
                  <a:pt x="0" y="25941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167" b="-13167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0" y="1683544"/>
            <a:ext cx="13716000" cy="3581400"/>
            <a:chOff x="0" y="0"/>
            <a:chExt cx="18288000" cy="4775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4775200"/>
            </a:xfrm>
            <a:custGeom>
              <a:avLst/>
              <a:gdLst/>
              <a:ahLst/>
              <a:cxnLst/>
              <a:rect l="l" t="t" r="r" b="b"/>
              <a:pathLst>
                <a:path w="18288000" h="4775200">
                  <a:moveTo>
                    <a:pt x="0" y="0"/>
                  </a:moveTo>
                  <a:lnTo>
                    <a:pt x="18288000" y="0"/>
                  </a:lnTo>
                  <a:lnTo>
                    <a:pt x="18288000" y="4775200"/>
                  </a:lnTo>
                  <a:lnTo>
                    <a:pt x="0" y="4775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4623" b="-24623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18288000" cy="473710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4536"/>
                </a:lnSpc>
              </a:pPr>
              <a:r>
                <a:rPr lang="en-US" sz="4200" b="1" spc="-25">
                  <a:solidFill>
                    <a:srgbClr val="000000"/>
                  </a:solidFill>
                  <a:latin typeface="TT Rounds Condensed Bold"/>
                  <a:ea typeface="TT Rounds Condensed Bold"/>
                  <a:cs typeface="TT Rounds Condensed Bold"/>
                  <a:sym typeface="TT Rounds Condensed Bold"/>
                </a:rPr>
                <a:t>How do you define Marxism?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93813" y="129181"/>
            <a:ext cx="7453101" cy="5014319"/>
          </a:xfrm>
          <a:custGeom>
            <a:avLst/>
            <a:gdLst/>
            <a:ahLst/>
            <a:cxnLst/>
            <a:rect l="l" t="t" r="r" b="b"/>
            <a:pathLst>
              <a:path w="7453101" h="5014319">
                <a:moveTo>
                  <a:pt x="0" y="0"/>
                </a:moveTo>
                <a:lnTo>
                  <a:pt x="7453101" y="0"/>
                </a:lnTo>
                <a:lnTo>
                  <a:pt x="7453101" y="5014319"/>
                </a:lnTo>
                <a:lnTo>
                  <a:pt x="0" y="50143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377440" y="5429726"/>
            <a:ext cx="13533120" cy="2411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36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is a cultural theory that locates all forms of social conditions of economics and politics even as it approaches the art object as an important ‘element’ within social relations.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4445" y="709877"/>
            <a:ext cx="15590520" cy="6960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also pays attention to the modes through which literature and art actively help maintain power relations at the cost of the weak.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analyses the art in the context of politics, economics and history.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questions the class, economic conditions and power.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As a cultural theory, 1) It links art with the actual conditions of a particular culture.                                                                                                           2) It links art to the existing power relations within the culture.</a:t>
            </a:r>
          </a:p>
          <a:p>
            <a:pPr marL="760095" lvl="1" indent="-380048"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1578297" y="5143500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547688"/>
            <a:ext cx="15773400" cy="1988344"/>
            <a:chOff x="0" y="0"/>
            <a:chExt cx="21031200" cy="26511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66675"/>
              <a:ext cx="21031200" cy="2584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spc="-40">
                  <a:solidFill>
                    <a:srgbClr val="000000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The class turn-Marx and engels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48740" y="2746058"/>
            <a:ext cx="15590520" cy="6388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By 19ᵗʰ century, England had become an industrialised society.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Political power in industrialised societies rested with the individuals or groups of individuals who controlled the factory or industry.  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 class was the key element in such societies.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Societies exhibit a battle of classes where the upper classes(serfs, factory workers, proletariat) is under their control.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2192444" y="5606987"/>
            <a:ext cx="15590520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CLASS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53975" y="1843056"/>
            <a:ext cx="15590520" cy="9817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process of domination.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This is the central thought in Marxism.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Class refers to a division within a particular society.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 class of people who </a:t>
            </a:r>
            <a:r>
              <a:rPr lang="en-US" sz="42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controlled </a:t>
            </a: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factory and industry.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 class of people </a:t>
            </a:r>
            <a:r>
              <a:rPr lang="en-US" sz="42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work</a:t>
            </a: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in the factory.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 feudal society, we have the landowning class and the peasants.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We have 2 classes: the owner/capitalist class and the working class or the labour class.</a:t>
            </a:r>
          </a:p>
          <a:p>
            <a:pPr marL="760095" lvl="1" indent="-380048"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477819" y="349789"/>
            <a:ext cx="6684656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Hagemoney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775208"/>
            <a:ext cx="15590520" cy="834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2 classes are always in conflict- because the bourgeoisie owned the means of production and the working classes had nothing other than their bodies.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dominant classes are exploiting, and they seek to control the working classes; their profit depends on the way they manage the working class.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relation between classes is the one that structures a society itself.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Class is the basic unit of society. 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upper class is the privileged class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Every class depends on forms of behaviour. </a:t>
            </a:r>
          </a:p>
        </p:txBody>
      </p:sp>
      <p:sp>
        <p:nvSpPr>
          <p:cNvPr id="3" name="Freeform 3"/>
          <p:cNvSpPr/>
          <p:nvPr/>
        </p:nvSpPr>
        <p:spPr>
          <a:xfrm>
            <a:off x="11528101" y="6049405"/>
            <a:ext cx="7332488" cy="4106193"/>
          </a:xfrm>
          <a:custGeom>
            <a:avLst/>
            <a:gdLst/>
            <a:ahLst/>
            <a:cxnLst/>
            <a:rect l="l" t="t" r="r" b="b"/>
            <a:pathLst>
              <a:path w="7332488" h="4106193">
                <a:moveTo>
                  <a:pt x="0" y="0"/>
                </a:moveTo>
                <a:lnTo>
                  <a:pt x="7332488" y="0"/>
                </a:lnTo>
                <a:lnTo>
                  <a:pt x="7332488" y="4106193"/>
                </a:lnTo>
                <a:lnTo>
                  <a:pt x="0" y="41061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19564" y="2762693"/>
            <a:ext cx="14931299" cy="3921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7956" lvl="1" indent="-363978" algn="l">
              <a:lnSpc>
                <a:spcPts val="4344"/>
              </a:lnSpc>
              <a:buFont typeface="Arial"/>
              <a:buChar char="•"/>
            </a:pPr>
            <a:r>
              <a:rPr lang="en-US" sz="402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E.g working class culture, mass culture or middle class values.</a:t>
            </a:r>
          </a:p>
          <a:p>
            <a:pPr algn="l">
              <a:lnSpc>
                <a:spcPts val="4344"/>
              </a:lnSpc>
            </a:pPr>
            <a:endParaRPr lang="en-US" sz="4022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27956" lvl="1" indent="-363978" algn="l">
              <a:lnSpc>
                <a:spcPts val="4344"/>
              </a:lnSpc>
              <a:buFont typeface="Arial"/>
              <a:buChar char="•"/>
            </a:pPr>
            <a:r>
              <a:rPr lang="en-US" sz="402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is associated with art forms, moral codes and other cultural aspects of life.</a:t>
            </a:r>
          </a:p>
          <a:p>
            <a:pPr marL="727956" lvl="1" indent="-363978" algn="l">
              <a:lnSpc>
                <a:spcPts val="4344"/>
              </a:lnSpc>
            </a:pPr>
            <a:endParaRPr lang="en-US" sz="4022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27956" lvl="1" indent="-363978" algn="l">
              <a:lnSpc>
                <a:spcPts val="4344"/>
              </a:lnSpc>
              <a:buFont typeface="Arial"/>
              <a:buChar char="•"/>
            </a:pPr>
            <a:r>
              <a:rPr lang="en-US" sz="402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Culture is a system where particular ideas about truth, beauty and aesthetics are developed in relation to particular classes.-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65404" y="990600"/>
            <a:ext cx="15757192" cy="7611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8221" lvl="1" indent="-384110" algn="l">
              <a:lnSpc>
                <a:spcPts val="4584"/>
              </a:lnSpc>
              <a:buFont typeface="Arial"/>
              <a:buChar char="•"/>
            </a:pPr>
            <a:r>
              <a:rPr lang="en-US" sz="424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Working-class art does not possess the qualities.</a:t>
            </a:r>
          </a:p>
          <a:p>
            <a:pPr algn="l">
              <a:lnSpc>
                <a:spcPts val="4584"/>
              </a:lnSpc>
            </a:pPr>
            <a:endParaRPr lang="en-US" sz="424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8221" lvl="1" indent="-384110" algn="l">
              <a:lnSpc>
                <a:spcPts val="4584"/>
              </a:lnSpc>
              <a:buFont typeface="Arial"/>
              <a:buChar char="•"/>
            </a:pPr>
            <a:r>
              <a:rPr lang="en-US" sz="424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upper classes are the ones who define what quality means.</a:t>
            </a:r>
          </a:p>
          <a:p>
            <a:pPr marL="768221" lvl="1" indent="-384110" algn="l">
              <a:lnSpc>
                <a:spcPts val="4584"/>
              </a:lnSpc>
            </a:pPr>
            <a:endParaRPr lang="en-US" sz="424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8221" lvl="1" indent="-384110" algn="l">
              <a:lnSpc>
                <a:spcPts val="4584"/>
              </a:lnSpc>
              <a:buFont typeface="Arial"/>
              <a:buChar char="•"/>
            </a:pPr>
            <a:r>
              <a:rPr lang="en-US" sz="424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 social aspects are connected to economic ones</a:t>
            </a:r>
          </a:p>
          <a:p>
            <a:pPr algn="l">
              <a:lnSpc>
                <a:spcPts val="4584"/>
              </a:lnSpc>
            </a:pPr>
            <a:endParaRPr lang="en-US" sz="424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8221" lvl="1" indent="-384110" algn="l">
              <a:lnSpc>
                <a:spcPts val="4584"/>
              </a:lnSpc>
              <a:buFont typeface="Arial"/>
              <a:buChar char="•"/>
            </a:pPr>
            <a:r>
              <a:rPr lang="en-US" sz="424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And class is more than an economic one…</a:t>
            </a:r>
          </a:p>
          <a:p>
            <a:pPr algn="l">
              <a:lnSpc>
                <a:spcPts val="4584"/>
              </a:lnSpc>
            </a:pPr>
            <a:endParaRPr lang="en-US" sz="424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8221" lvl="1" indent="-384110" algn="l">
              <a:lnSpc>
                <a:spcPts val="4584"/>
              </a:lnSpc>
              <a:buFont typeface="Arial"/>
              <a:buChar char="•"/>
            </a:pPr>
            <a:r>
              <a:rPr lang="en-US" sz="424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Class refers to matters of taste, manners and aesthetics</a:t>
            </a:r>
          </a:p>
          <a:p>
            <a:pPr algn="l">
              <a:lnSpc>
                <a:spcPts val="4584"/>
              </a:lnSpc>
            </a:pPr>
            <a:endParaRPr lang="en-US" sz="424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8221" lvl="1" indent="-384110" algn="l">
              <a:lnSpc>
                <a:spcPts val="4584"/>
              </a:lnSpc>
              <a:buFont typeface="Arial"/>
              <a:buChar char="•"/>
            </a:pPr>
            <a:r>
              <a:rPr lang="en-US" sz="424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Its about status and power.</a:t>
            </a:r>
          </a:p>
          <a:p>
            <a:pPr algn="l">
              <a:lnSpc>
                <a:spcPts val="4584"/>
              </a:lnSpc>
            </a:pPr>
            <a:endParaRPr lang="en-US" sz="424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8221" lvl="1" indent="-384110" algn="l">
              <a:lnSpc>
                <a:spcPts val="4584"/>
              </a:lnSpc>
              <a:buFont typeface="Arial"/>
              <a:buChar char="•"/>
            </a:pPr>
            <a:r>
              <a:rPr lang="en-US" sz="424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Upper class refers to simply economic power.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2746058"/>
            <a:ext cx="15590520" cy="4102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is the upper class that classifies art- 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has a social and cultural power.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Novels, operas reflect the economic conditions in a society.</a:t>
            </a:r>
          </a:p>
          <a:p>
            <a:pPr marL="760095" lvl="1" indent="-380048"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0"/>
            <a:ext cx="15773400" cy="1988344"/>
            <a:chOff x="0" y="0"/>
            <a:chExt cx="21031200" cy="26511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66675"/>
              <a:ext cx="21031200" cy="2584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spc="-40">
                  <a:solidFill>
                    <a:srgbClr val="000000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Marxism and culture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61534" y="1625092"/>
            <a:ext cx="15590520" cy="8856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interprets culture in relation to social, cultural, and economic conditions.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Novels and films reveal the truth about the classes and class conflict.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E.g Narayan novels depict m/c life in a small south Indian town.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cultural form exhibits/represent the world of Narayan as observed and experienced.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Form and theme offer a particular vision for that society.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Cultural forms influence the readers.-realistic/convincing.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language appeals to them-offers suggestions to change experience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547688"/>
            <a:ext cx="15773400" cy="1988344"/>
            <a:chOff x="0" y="0"/>
            <a:chExt cx="21031200" cy="26511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66675"/>
              <a:ext cx="21031200" cy="2584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spc="-40">
                  <a:solidFill>
                    <a:srgbClr val="000000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Terry Egalton-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57300" y="2993697"/>
            <a:ext cx="16721288" cy="6849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5224" lvl="1" indent="-407612" algn="l">
              <a:lnSpc>
                <a:spcPts val="4864"/>
              </a:lnSpc>
              <a:buFont typeface="Arial"/>
              <a:buChar char="•"/>
            </a:pPr>
            <a:r>
              <a:rPr lang="en-US" sz="450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 refers to social, cultural, and economicaspects of society</a:t>
            </a:r>
          </a:p>
          <a:p>
            <a:pPr marL="815224" lvl="1" indent="-407612" algn="l">
              <a:lnSpc>
                <a:spcPts val="4864"/>
              </a:lnSpc>
              <a:buFont typeface="Arial"/>
              <a:buChar char="•"/>
            </a:pPr>
            <a:r>
              <a:rPr lang="en-US" sz="450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Marxist view of culture seeks a social referent.</a:t>
            </a:r>
          </a:p>
          <a:p>
            <a:pPr algn="l">
              <a:lnSpc>
                <a:spcPts val="4864"/>
              </a:lnSpc>
            </a:pPr>
            <a:endParaRPr lang="en-US" sz="450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864"/>
              </a:lnSpc>
            </a:pPr>
            <a:endParaRPr lang="en-US" sz="450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864"/>
              </a:lnSpc>
            </a:pPr>
            <a:endParaRPr lang="en-US" sz="450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815224" lvl="1" indent="-407612" algn="l">
              <a:lnSpc>
                <a:spcPts val="4864"/>
              </a:lnSpc>
              <a:buFont typeface="Arial"/>
              <a:buChar char="•"/>
            </a:pPr>
            <a:r>
              <a:rPr lang="en-US" sz="450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Themes and representation within a work of art that refer to the actual existing social conditions, contexts, and conflicts.</a:t>
            </a:r>
          </a:p>
          <a:p>
            <a:pPr algn="l">
              <a:lnSpc>
                <a:spcPts val="4864"/>
              </a:lnSpc>
            </a:pPr>
            <a:endParaRPr lang="en-US" sz="450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815224" lvl="1" indent="-407612" algn="l">
              <a:lnSpc>
                <a:spcPts val="4864"/>
              </a:lnSpc>
              <a:buFont typeface="Arial"/>
              <a:buChar char="•"/>
            </a:pPr>
            <a:r>
              <a:rPr lang="en-US" sz="450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work of art  - the product of imagination help us to understand our real world.</a:t>
            </a:r>
          </a:p>
          <a:p>
            <a:pPr marL="815224" lvl="1" indent="-407612" algn="l">
              <a:lnSpc>
                <a:spcPts val="4864"/>
              </a:lnSpc>
            </a:pPr>
            <a:endParaRPr lang="en-US" sz="450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4456867" y="0"/>
            <a:ext cx="4282977" cy="2853015"/>
          </a:xfrm>
          <a:custGeom>
            <a:avLst/>
            <a:gdLst/>
            <a:ahLst/>
            <a:cxnLst/>
            <a:rect l="l" t="t" r="r" b="b"/>
            <a:pathLst>
              <a:path w="4282977" h="2853015">
                <a:moveTo>
                  <a:pt x="0" y="0"/>
                </a:moveTo>
                <a:lnTo>
                  <a:pt x="4282977" y="0"/>
                </a:lnTo>
                <a:lnTo>
                  <a:pt x="4282977" y="2853015"/>
                </a:lnTo>
                <a:lnTo>
                  <a:pt x="0" y="28530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98523" y="4256405"/>
            <a:ext cx="15590520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Social referent-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785957"/>
            <a:ext cx="15590520" cy="731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Marxists’ approach to culture focuses on both the production and consumption of the cultural artefact.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focuses on the artist-author as well as the audience- reader.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Concepts and representations of beauty or ideals in literature are connected to material realities of economics, class relations, power and suffering.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Marxism is also known as materialist criticism.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seeks to establish a link between actual material conditions-the economy, salary, factory conditions, profits, forms of living, population.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895727"/>
            <a:ext cx="15910560" cy="885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5698" lvl="1" indent="-387849" algn="l">
              <a:lnSpc>
                <a:spcPts val="4629"/>
              </a:lnSpc>
              <a:buFont typeface="Arial"/>
              <a:buChar char="•"/>
            </a:pPr>
            <a:r>
              <a:rPr lang="en-US" sz="428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focuses on the social position of a writer. – forms and themes –appeared in poetry-chauser etc locate the author in their social contexts.</a:t>
            </a:r>
          </a:p>
          <a:p>
            <a:pPr algn="l">
              <a:lnSpc>
                <a:spcPts val="4629"/>
              </a:lnSpc>
            </a:pPr>
            <a:endParaRPr lang="en-US" sz="4286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75698" lvl="1" indent="-387849" algn="l">
              <a:lnSpc>
                <a:spcPts val="4629"/>
              </a:lnSpc>
              <a:buFont typeface="Arial"/>
              <a:buChar char="•"/>
            </a:pPr>
            <a:r>
              <a:rPr lang="en-US" sz="428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E.g William Shakespeare -we need to see the themes and forms of Shakespeare’s plays INORDER TO UNDERSTAND what the market was like. </a:t>
            </a:r>
          </a:p>
          <a:p>
            <a:pPr algn="l">
              <a:lnSpc>
                <a:spcPts val="4629"/>
              </a:lnSpc>
            </a:pPr>
            <a:endParaRPr lang="en-US" sz="4286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75698" lvl="1" indent="-387849" algn="l">
              <a:lnSpc>
                <a:spcPts val="4629"/>
              </a:lnSpc>
              <a:buFont typeface="Arial"/>
              <a:buChar char="•"/>
            </a:pPr>
            <a:r>
              <a:rPr lang="en-US" sz="428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Shakespeare had to entertain the masses, not the aristocrats alone.</a:t>
            </a:r>
          </a:p>
          <a:p>
            <a:pPr marL="775698" lvl="1" indent="-387849" algn="l">
              <a:lnSpc>
                <a:spcPts val="4629"/>
              </a:lnSpc>
              <a:buFont typeface="Arial"/>
              <a:buChar char="•"/>
            </a:pPr>
            <a:r>
              <a:rPr lang="en-US" sz="428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contained things that people would pay to watch.</a:t>
            </a:r>
          </a:p>
          <a:p>
            <a:pPr algn="l">
              <a:lnSpc>
                <a:spcPts val="4629"/>
              </a:lnSpc>
            </a:pPr>
            <a:endParaRPr lang="en-US" sz="4286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75698" lvl="1" indent="-387849" algn="l">
              <a:lnSpc>
                <a:spcPts val="4629"/>
              </a:lnSpc>
              <a:buFont typeface="Arial"/>
              <a:buChar char="•"/>
            </a:pPr>
            <a:r>
              <a:rPr lang="en-US" sz="4286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 wrote for the general public and market demand for particular kinds of work determined what he wrote.</a:t>
            </a:r>
          </a:p>
          <a:p>
            <a:pPr marL="775698" lvl="1" indent="-387849" algn="l">
              <a:lnSpc>
                <a:spcPts val="4629"/>
              </a:lnSpc>
            </a:pPr>
            <a:endParaRPr lang="en-US" sz="4286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75698" lvl="1" indent="-387849" algn="l">
              <a:lnSpc>
                <a:spcPts val="4629"/>
              </a:lnSpc>
            </a:pPr>
            <a:endParaRPr lang="en-US" sz="4286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547688"/>
            <a:ext cx="15773400" cy="1988344"/>
            <a:chOff x="0" y="0"/>
            <a:chExt cx="21031200" cy="26511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66675"/>
              <a:ext cx="21031200" cy="2584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spc="-40">
                  <a:solidFill>
                    <a:srgbClr val="000000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Profits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48740" y="2746058"/>
            <a:ext cx="15590520" cy="5245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pays attention to the profits- financial as well as cultural – made by artists and writers that determine the kind of work they produce.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locates the text and author within a social context.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Readers make particular kinds of meaning from texts because of their social position, such as class/caste/race/gender affiliations.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Literacy changed with the cheaper books in early modern England.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2746058"/>
            <a:ext cx="15590520" cy="6473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FF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examines the authors contexts-social, economic, cultural, technological, media, publicity funding , class/race/gender- as well as readers to see how culture produces certain kinds of texts and particular meanings of those texts.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85900" y="34528"/>
            <a:ext cx="15773400" cy="1988345"/>
            <a:chOff x="0" y="0"/>
            <a:chExt cx="21031200" cy="26511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7"/>
            </a:xfrm>
            <a:custGeom>
              <a:avLst/>
              <a:gdLst/>
              <a:ahLst/>
              <a:cxnLst/>
              <a:rect l="l" t="t" r="r" b="b"/>
              <a:pathLst>
                <a:path w="21031200" h="2651127">
                  <a:moveTo>
                    <a:pt x="0" y="0"/>
                  </a:moveTo>
                  <a:lnTo>
                    <a:pt x="21031200" y="0"/>
                  </a:lnTo>
                  <a:lnTo>
                    <a:pt x="2103120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66675"/>
              <a:ext cx="21031200" cy="25844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spc="-40">
                  <a:solidFill>
                    <a:srgbClr val="000000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Culture ,Ideology and Hegemony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262505"/>
            <a:ext cx="15590520" cy="834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780" lvl="1" indent="-453390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Cultural products like films, soap operas, and comic books are created and consumed in particular contexts, as we have seen.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Social referents help us to generate meanings of the texts.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All cultural forms ensure that dominant classes remain dominant.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And the oppressed class should not rebel or revolt.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Since books, music, films and theatre are consumed by the working class as well they become important means of conveying the argument.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dominant class is interested in suggesting that workers are not really oppressed.</a:t>
            </a:r>
          </a:p>
          <a:p>
            <a:pPr marL="760095" lvl="1" indent="-380048"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2746058"/>
            <a:ext cx="15590520" cy="581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E.g Arundhthi Roy’s God of Small Things.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These implications are, and this is important, not simply aesthetic/artistic but social.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Novels are capable of twisting reality.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FF0000"/>
                </a:solidFill>
                <a:latin typeface="Calibri (MS)"/>
                <a:ea typeface="Calibri (MS)"/>
                <a:cs typeface="Calibri (MS)"/>
                <a:sym typeface="Calibri (MS)"/>
              </a:rPr>
              <a:t>Cultural modes are forms of representation. Marxism sees how such representations reflect existing economic conditions so that dominant classes retain power in any society.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2746058"/>
            <a:ext cx="15590520" cy="6388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is concerned with making, altering and customising reality in art.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Cultural forms are modes of representation of reality.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Taste/aesthetics of w/c is rejected by the dominant class.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Victorian novels predicted that the w/c can be dirty, immoral and dishonest. </a:t>
            </a:r>
          </a:p>
          <a:p>
            <a:pPr marL="760095" lvl="1" indent="-380048"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547688"/>
            <a:ext cx="15773400" cy="1988344"/>
            <a:chOff x="0" y="0"/>
            <a:chExt cx="21031200" cy="26511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66675"/>
              <a:ext cx="21031200" cy="2584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spc="-40">
                  <a:solidFill>
                    <a:srgbClr val="000000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Twisting  reality- ideology/false consciousness.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48740" y="2822258"/>
            <a:ext cx="15590520" cy="7854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9074" lvl="1" indent="-294537" algn="l">
              <a:lnSpc>
                <a:spcPts val="2812"/>
              </a:lnSpc>
              <a:buFont typeface="Arial"/>
              <a:buChar char="•"/>
            </a:pPr>
            <a:r>
              <a:rPr lang="en-US" sz="325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economic condition in any society is what Marxist critisicm calls ideology.</a:t>
            </a:r>
          </a:p>
          <a:p>
            <a:pPr algn="l">
              <a:lnSpc>
                <a:spcPts val="2812"/>
              </a:lnSpc>
            </a:pPr>
            <a:endParaRPr lang="en-US" sz="325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589074" lvl="1" indent="-294537" algn="l">
              <a:lnSpc>
                <a:spcPts val="2812"/>
              </a:lnSpc>
              <a:buFont typeface="Arial"/>
              <a:buChar char="•"/>
            </a:pPr>
            <a:r>
              <a:rPr lang="en-US" sz="325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False consciousness /ideology is a mode of disorganising the true nature of our material lives.</a:t>
            </a:r>
          </a:p>
          <a:p>
            <a:pPr algn="l">
              <a:lnSpc>
                <a:spcPts val="2812"/>
              </a:lnSpc>
            </a:pPr>
            <a:endParaRPr lang="en-US" sz="325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589074" lvl="1" indent="-294537" algn="l">
              <a:lnSpc>
                <a:spcPts val="2812"/>
              </a:lnSpc>
              <a:buFont typeface="Arial"/>
              <a:buChar char="•"/>
            </a:pPr>
            <a:r>
              <a:rPr lang="en-US" sz="325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is a system of ideas, values, and beliefs that we live by through which we perceive the world.</a:t>
            </a:r>
          </a:p>
          <a:p>
            <a:pPr algn="l">
              <a:lnSpc>
                <a:spcPts val="2812"/>
              </a:lnSpc>
            </a:pPr>
            <a:endParaRPr lang="en-US" sz="325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589074" lvl="1" indent="-294537" algn="l">
              <a:lnSpc>
                <a:spcPts val="2812"/>
              </a:lnSpc>
              <a:buFont typeface="Arial"/>
              <a:buChar char="•"/>
            </a:pPr>
            <a:r>
              <a:rPr lang="en-US" sz="325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is a system of ideas, values, and beliefs that we live by through which we perceive the world.</a:t>
            </a:r>
          </a:p>
          <a:p>
            <a:pPr algn="l">
              <a:lnSpc>
                <a:spcPts val="2812"/>
              </a:lnSpc>
            </a:pPr>
            <a:endParaRPr lang="en-US" sz="325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589074" lvl="1" indent="-294537" algn="l">
              <a:lnSpc>
                <a:spcPts val="2812"/>
              </a:lnSpc>
              <a:buFont typeface="Arial"/>
              <a:buChar char="•"/>
            </a:pPr>
            <a:r>
              <a:rPr lang="en-US" sz="325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With social structures such as education, culture and religion the oppressed classes believed that the order of inequality in society is natural or preordained.</a:t>
            </a:r>
          </a:p>
          <a:p>
            <a:pPr algn="l">
              <a:lnSpc>
                <a:spcPts val="2812"/>
              </a:lnSpc>
            </a:pPr>
            <a:endParaRPr lang="en-US" sz="325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589074" lvl="1" indent="-294537" algn="l">
              <a:lnSpc>
                <a:spcPts val="2812"/>
              </a:lnSpc>
              <a:buFont typeface="Arial"/>
              <a:buChar char="•"/>
            </a:pPr>
            <a:r>
              <a:rPr lang="en-US" sz="325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They do not recognise that they are oppressed.</a:t>
            </a:r>
          </a:p>
          <a:p>
            <a:pPr algn="l">
              <a:lnSpc>
                <a:spcPts val="2812"/>
              </a:lnSpc>
            </a:pPr>
            <a:endParaRPr lang="en-US" sz="325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589074" lvl="1" indent="-294537" algn="l">
              <a:lnSpc>
                <a:spcPts val="2812"/>
              </a:lnSpc>
              <a:buFont typeface="Arial"/>
              <a:buChar char="•"/>
            </a:pPr>
            <a:r>
              <a:rPr lang="en-US" sz="325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This system of thought or representation that helps naturalise economic inequality and oppression is termed ideology.</a:t>
            </a:r>
          </a:p>
          <a:p>
            <a:pPr algn="l">
              <a:lnSpc>
                <a:spcPts val="2812"/>
              </a:lnSpc>
            </a:pPr>
            <a:endParaRPr lang="en-US" sz="325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589074" lvl="1" indent="-294537" algn="l">
              <a:lnSpc>
                <a:spcPts val="2812"/>
              </a:lnSpc>
              <a:buFont typeface="Arial"/>
              <a:buChar char="•"/>
            </a:pPr>
            <a:r>
              <a:rPr lang="en-US" sz="325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Ideology is the writings, speeches, beliefs and opinions-cultural practices that asset the naturalness and necessity of economic practices.</a:t>
            </a:r>
          </a:p>
          <a:p>
            <a:pPr marL="589074" lvl="1" indent="-294537" algn="l">
              <a:lnSpc>
                <a:spcPts val="2812"/>
              </a:lnSpc>
            </a:pPr>
            <a:endParaRPr lang="en-US" sz="325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990600"/>
            <a:ext cx="15590520" cy="8103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is an instrument of power.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Helps dominant classes by narrating an exploitative r/s and convincing the w/c that this is how things are.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prevents oppression by the oppressed.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is a veil that prevents the oppressed from understanding.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Marxism termed it as false consciousness/ideologies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provides a system of beliefs and ideas that the working classes absorb.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locates ideologies in any cultural text.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535331"/>
            <a:ext cx="15590520" cy="7246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According to Antonio Gramci revolutions are not always at the level of the economic structure but at the level of ideologies.</a:t>
            </a: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is circulated through folk songs, legends and local myths and constitutes the structure of people’s lives.</a:t>
            </a: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manifests it as a material force.</a:t>
            </a: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Ideology enables the dominant classes to reinforce their power over the oppressed and marginalised classes because ideology serves as a system of beliefs that naturalises the unequal power relations, and leads the oppressed to accept it as natural, a given and self-evident and therefore beyond questioning.</a:t>
            </a:r>
          </a:p>
        </p:txBody>
      </p:sp>
      <p:sp>
        <p:nvSpPr>
          <p:cNvPr id="3" name="Freeform 3"/>
          <p:cNvSpPr/>
          <p:nvPr/>
        </p:nvSpPr>
        <p:spPr>
          <a:xfrm>
            <a:off x="15479162" y="8215819"/>
            <a:ext cx="2596367" cy="2084961"/>
          </a:xfrm>
          <a:custGeom>
            <a:avLst/>
            <a:gdLst/>
            <a:ahLst/>
            <a:cxnLst/>
            <a:rect l="l" t="t" r="r" b="b"/>
            <a:pathLst>
              <a:path w="2596367" h="2084961">
                <a:moveTo>
                  <a:pt x="0" y="0"/>
                </a:moveTo>
                <a:lnTo>
                  <a:pt x="2596367" y="0"/>
                </a:lnTo>
                <a:lnTo>
                  <a:pt x="2596367" y="2084962"/>
                </a:lnTo>
                <a:lnTo>
                  <a:pt x="0" y="20849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35268" y="5185407"/>
            <a:ext cx="15590520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Definition of Ideology-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1660504"/>
            <a:ext cx="15590520" cy="8675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Ideology works at an unconscious level.</a:t>
            </a: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Consumer culture proposes that consumers face to ‘choose’their product.</a:t>
            </a: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Branding and advertising convince us to choose particular products.</a:t>
            </a: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E.g using a doctor to sell a toothpaste uses several kinds of consumer ideology.</a:t>
            </a: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appeals to us because we traditionally trust doctors.</a:t>
            </a: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Doctors not commonly associated with commerce- it seems to be medical professional advice on our screen rather than any commercial.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1346972"/>
            <a:ext cx="15590520" cy="7316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1693" lvl="1" indent="-265847" algn="l">
              <a:lnSpc>
                <a:spcPts val="2540"/>
              </a:lnSpc>
              <a:buFont typeface="Arial"/>
              <a:buChar char="•"/>
            </a:pPr>
            <a:r>
              <a:rPr lang="en-US" sz="294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converts a capitalist and preferring project into a health concern, a media situation and a social value. This is the mechanics of ideology.</a:t>
            </a:r>
          </a:p>
          <a:p>
            <a:pPr algn="l">
              <a:lnSpc>
                <a:spcPts val="2540"/>
              </a:lnSpc>
            </a:pPr>
            <a:endParaRPr lang="en-US" sz="294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531693" lvl="1" indent="-265847" algn="l">
              <a:lnSpc>
                <a:spcPts val="2540"/>
              </a:lnSpc>
              <a:buFont typeface="Arial"/>
              <a:buChar char="•"/>
            </a:pPr>
            <a:r>
              <a:rPr lang="en-US" sz="294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Mechanics of ideology that serve hegemonic purposes are summarised by Terry Eagleton. </a:t>
            </a:r>
          </a:p>
          <a:p>
            <a:pPr algn="l">
              <a:lnSpc>
                <a:spcPts val="2540"/>
              </a:lnSpc>
            </a:pPr>
            <a:endParaRPr lang="en-US" sz="294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2540"/>
              </a:lnSpc>
            </a:pPr>
            <a:r>
              <a:rPr lang="en-US" sz="294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Ideology works in 6 different ways.   </a:t>
            </a:r>
          </a:p>
          <a:p>
            <a:pPr algn="l">
              <a:lnSpc>
                <a:spcPts val="2540"/>
              </a:lnSpc>
            </a:pPr>
            <a:endParaRPr lang="en-US" sz="294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2540"/>
              </a:lnSpc>
            </a:pPr>
            <a:endParaRPr lang="en-US" sz="294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634746" lvl="1" indent="-317373" algn="just">
              <a:lnSpc>
                <a:spcPts val="2540"/>
              </a:lnSpc>
              <a:buFont typeface="Arial"/>
              <a:buChar char="•"/>
            </a:pPr>
            <a:r>
              <a:rPr lang="en-US" sz="294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1)By promoting beliefs and values congenial to it.</a:t>
            </a:r>
          </a:p>
          <a:p>
            <a:pPr algn="just">
              <a:lnSpc>
                <a:spcPts val="2540"/>
              </a:lnSpc>
            </a:pPr>
            <a:endParaRPr lang="en-US" sz="294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634746" lvl="1" indent="-317373" algn="just">
              <a:lnSpc>
                <a:spcPts val="2540"/>
              </a:lnSpc>
              <a:buFont typeface="Arial"/>
              <a:buChar char="•"/>
            </a:pPr>
            <a:r>
              <a:rPr lang="en-US" sz="294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2) naturalising these beliefs/self-evident</a:t>
            </a:r>
          </a:p>
          <a:p>
            <a:pPr algn="just">
              <a:lnSpc>
                <a:spcPts val="2540"/>
              </a:lnSpc>
            </a:pPr>
            <a:endParaRPr lang="en-US" sz="294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634746" lvl="1" indent="-317373" algn="just">
              <a:lnSpc>
                <a:spcPts val="2540"/>
              </a:lnSpc>
              <a:buFont typeface="Arial"/>
              <a:buChar char="•"/>
            </a:pPr>
            <a:r>
              <a:rPr lang="en-US" sz="294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3) universalising the beliefs</a:t>
            </a:r>
          </a:p>
          <a:p>
            <a:pPr algn="just">
              <a:lnSpc>
                <a:spcPts val="2540"/>
              </a:lnSpc>
            </a:pPr>
            <a:endParaRPr lang="en-US" sz="294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634746" lvl="1" indent="-317373" algn="just">
              <a:lnSpc>
                <a:spcPts val="2540"/>
              </a:lnSpc>
              <a:buFont typeface="Arial"/>
              <a:buChar char="•"/>
            </a:pPr>
            <a:r>
              <a:rPr lang="en-US" sz="294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4)devaluing ideas that might challenge it</a:t>
            </a:r>
          </a:p>
          <a:p>
            <a:pPr algn="just">
              <a:lnSpc>
                <a:spcPts val="2540"/>
              </a:lnSpc>
            </a:pPr>
            <a:endParaRPr lang="en-US" sz="294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634746" lvl="1" indent="-317373" algn="just">
              <a:lnSpc>
                <a:spcPts val="2540"/>
              </a:lnSpc>
              <a:buFont typeface="Arial"/>
              <a:buChar char="•"/>
            </a:pPr>
            <a:r>
              <a:rPr lang="en-US" sz="294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5)Rejecting alternative or rival forms of thought.</a:t>
            </a:r>
          </a:p>
          <a:p>
            <a:pPr algn="just">
              <a:lnSpc>
                <a:spcPts val="2540"/>
              </a:lnSpc>
            </a:pPr>
            <a:endParaRPr lang="en-US" sz="294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634746" lvl="1" indent="-317373" algn="just">
              <a:lnSpc>
                <a:spcPts val="2540"/>
              </a:lnSpc>
              <a:buFont typeface="Arial"/>
              <a:buChar char="•"/>
            </a:pPr>
            <a:r>
              <a:rPr lang="en-US" sz="294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6)obscuring social reality.</a:t>
            </a:r>
          </a:p>
          <a:p>
            <a:pPr marL="634746" lvl="1" indent="-317373" algn="just">
              <a:lnSpc>
                <a:spcPts val="2540"/>
              </a:lnSpc>
              <a:buFont typeface="Arial"/>
              <a:buChar char="•"/>
            </a:pPr>
            <a:r>
              <a:rPr lang="en-US" sz="294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 </a:t>
            </a:r>
          </a:p>
          <a:p>
            <a:pPr marL="634746" lvl="1" indent="-317373" algn="just">
              <a:lnSpc>
                <a:spcPts val="2540"/>
              </a:lnSpc>
              <a:buFont typeface="Arial"/>
              <a:buChar char="•"/>
            </a:pPr>
            <a:r>
              <a:rPr lang="en-US" sz="294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( Law, textbooks, religious rituals and norms spread ideologies in civil societies.</a:t>
            </a:r>
          </a:p>
          <a:p>
            <a:pPr marL="634746" lvl="1" indent="-317373" algn="just">
              <a:lnSpc>
                <a:spcPts val="2540"/>
              </a:lnSpc>
              <a:buFont typeface="Arial"/>
              <a:buChar char="•"/>
            </a:pPr>
            <a:r>
              <a:rPr lang="en-US" sz="294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People are unaware of the ideology.) </a:t>
            </a:r>
          </a:p>
          <a:p>
            <a:pPr marL="634746" lvl="1" indent="-317373" algn="just">
              <a:lnSpc>
                <a:spcPts val="2540"/>
              </a:lnSpc>
              <a:buFont typeface="Arial"/>
              <a:buChar char="•"/>
            </a:pPr>
            <a:endParaRPr lang="en-US" sz="294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2746058"/>
            <a:ext cx="15590520" cy="6388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Discourses of consumer culture.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E.g- health…..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Ideology requires a language- a form of representation.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Ideology is dependent upon language and signs because it has to present reality in particular ways by obscuring other, harsher aspects of this reality.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Ideology is conveyed through particular forms of representation.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2793683"/>
            <a:ext cx="15590520" cy="7722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ideology from what we have said above is about conveying the belief system regarding health and good health and teeth and concealing the profit theme.</a:t>
            </a: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Ideology is a conscious effort on the part of the capitalist, the marketer, the politically dominant classes to increase profits and maintain power.</a:t>
            </a: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Traditionally, Marxist criticism treats all art as ideological.</a:t>
            </a: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Art’s ideology is a device in the hands of the dominant to ensure that no rebellion occurs.</a:t>
            </a: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does so convincingly – to repeat the argument made above- the oppressed that things are fine.</a:t>
            </a:r>
          </a:p>
          <a:p>
            <a:pPr algn="l">
              <a:lnSpc>
                <a:spcPts val="3776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3776"/>
              </a:lnSpc>
              <a:buFont typeface="Arial"/>
              <a:buChar char="•"/>
            </a:pPr>
            <a:r>
              <a:rPr lang="en-US" sz="388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Some literary texts go against the prevalent ideologies. E.g……..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740" y="2746058"/>
            <a:ext cx="15590520" cy="2959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For Example-  Literature in every culture –w/c poetry, anti-colonial writings or women’s narrative has provided ideologies different from acceptable ones.</a:t>
            </a: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most significant feature is that it is invisible.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547688"/>
            <a:ext cx="15773400" cy="1988344"/>
            <a:chOff x="0" y="0"/>
            <a:chExt cx="21031200" cy="26511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4573" b="-104573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66675"/>
              <a:ext cx="21031200" cy="25844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spc="-40">
                  <a:solidFill>
                    <a:srgbClr val="000000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Base and Structure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48740" y="2755583"/>
            <a:ext cx="15590520" cy="6374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3088" lvl="1" indent="-351544" algn="l">
              <a:lnSpc>
                <a:spcPts val="4195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Marxism the social and cultural aspects of life ae believed to be dependent upon the economic ones.</a:t>
            </a:r>
          </a:p>
          <a:p>
            <a:pPr algn="l">
              <a:lnSpc>
                <a:spcPts val="4195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4195"/>
              </a:lnSpc>
              <a:buFont typeface="Arial"/>
              <a:buChar char="•"/>
            </a:pPr>
            <a:r>
              <a:rPr lang="en-US" sz="388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economic condition in a society constitutes the ‘base’ because they determine th nature and character of the social and cultural forms.</a:t>
            </a:r>
          </a:p>
          <a:p>
            <a:pPr marL="703088" lvl="1" indent="-351544" algn="l">
              <a:lnSpc>
                <a:spcPts val="4195"/>
              </a:lnSpc>
              <a:buFont typeface="Arial"/>
              <a:buChar char="•"/>
            </a:pPr>
            <a:r>
              <a:rPr lang="en-US" sz="3884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Culture constitute superstructure.</a:t>
            </a:r>
          </a:p>
          <a:p>
            <a:pPr algn="l">
              <a:lnSpc>
                <a:spcPts val="4195"/>
              </a:lnSpc>
            </a:pPr>
            <a:endParaRPr lang="en-US" sz="3884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03088" lvl="1" indent="-351544" algn="l">
              <a:lnSpc>
                <a:spcPts val="4195"/>
              </a:lnSpc>
              <a:buFont typeface="Arial"/>
              <a:buChar char="•"/>
            </a:pPr>
            <a:r>
              <a:rPr lang="en-US" sz="388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Base and superstructure in Marxist thought refer to the relationship b/w the economic and social- cultural aspects of society, where the economic base (which includes factors and relations of production)  determines, influences and forms the cultural superstructure(which includes arts, religion, the law, media and lifestyle)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53975" y="1306385"/>
            <a:ext cx="15590520" cy="731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Base refers to the factors and relations of production.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Its labour, market and commodities.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Superstructure refers to the law, literature, the arts, religion and lifestyle.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Nature of the base is crucial in determining what kinds of cultural forms emerge in societies. 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Cultural forms have a material basis.</a:t>
            </a:r>
          </a:p>
          <a:p>
            <a:pPr algn="l">
              <a:lnSpc>
                <a:spcPts val="4082"/>
              </a:lnSpc>
            </a:pPr>
            <a:endParaRPr lang="en-US" sz="42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4082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Class conflict, exploitative capitalism, and the domination of the bourgeoisie class will manifest as political power.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40681" y="1420431"/>
            <a:ext cx="12756754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Practical Application- Why Am I Not A Hindu? by Kancha Illiah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2167</Words>
  <Application>Microsoft Office PowerPoint</Application>
  <PresentationFormat>Custom</PresentationFormat>
  <Paragraphs>273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TT Rounds Condensed</vt:lpstr>
      <vt:lpstr>Calibri (MS)</vt:lpstr>
      <vt:lpstr>Arial</vt:lpstr>
      <vt:lpstr>Canva Sans Bold</vt:lpstr>
      <vt:lpstr>Canva Sans</vt:lpstr>
      <vt:lpstr>Calibri</vt:lpstr>
      <vt:lpstr>TT Rounds Condensed Bold</vt:lpstr>
      <vt:lpstr>Calibri (MS)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Marxisms.pptx</dc:title>
  <cp:lastModifiedBy>DELL</cp:lastModifiedBy>
  <cp:revision>2</cp:revision>
  <dcterms:created xsi:type="dcterms:W3CDTF">2006-08-16T00:00:00Z</dcterms:created>
  <dcterms:modified xsi:type="dcterms:W3CDTF">2026-02-13T07:13:38Z</dcterms:modified>
  <dc:identifier>DAHBLE91wv8</dc:identifier>
</cp:coreProperties>
</file>