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0"/>
  </p:notesMasterIdLst>
  <p:sldIdLst>
    <p:sldId id="256" r:id="rId3"/>
    <p:sldId id="265" r:id="rId4"/>
    <p:sldId id="268" r:id="rId5"/>
    <p:sldId id="266" r:id="rId6"/>
    <p:sldId id="271" r:id="rId7"/>
    <p:sldId id="272" r:id="rId8"/>
    <p:sldId id="27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1" autoAdjust="0"/>
    <p:restoredTop sz="86342" autoAdjust="0"/>
  </p:normalViewPr>
  <p:slideViewPr>
    <p:cSldViewPr snapToGrid="0">
      <p:cViewPr varScale="1">
        <p:scale>
          <a:sx n="66" d="100"/>
          <a:sy n="66" d="100"/>
        </p:scale>
        <p:origin x="102" y="22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5EB773-FA2E-4F8B-B7BE-5AD7AB56BE35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38C0D-FE20-4AED-A760-040BC5D487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8592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is important to know the beginning and history of the Theatre of the Absurd. </a:t>
            </a:r>
            <a:r>
              <a:rPr lang="en-US"/>
              <a:t>Explain the </a:t>
            </a:r>
            <a:r>
              <a:rPr lang="en-US" dirty="0"/>
              <a:t>points in </a:t>
            </a:r>
            <a:r>
              <a:rPr lang="en-US"/>
              <a:t>the slides.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38C0D-FE20-4AED-A760-040BC5D4870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9698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the slide and definitions. They need to identify them in relation to the character in the drama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38C0D-FE20-4AED-A760-040BC5D4870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1514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do we actually find in absurdist theatre?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38C0D-FE20-4AED-A760-040BC5D4870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6455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Discuss the play in relation to these points using the discussion method. They are asked to read the play and come.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38C0D-FE20-4AED-A760-040BC5D4870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1032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Same procedure followed 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38C0D-FE20-4AED-A760-040BC5D4870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4594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Same </a:t>
            </a:r>
            <a:r>
              <a:rPr lang="en-US"/>
              <a:t>procedure followed.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38C0D-FE20-4AED-A760-040BC5D4870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730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F6063-C48E-42F4-956B-5A4DC20577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81D0BC-5992-42DE-B7B2-C4548522FA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8FB907-B45E-476A-9C45-483847EAC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B647D-695B-4C31-840E-0A2F16FFB957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107E19-7E46-47B1-B373-C0DFFBB3E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EF00C0-891B-414C-8249-06E3824E7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72BE2-89EC-4D3F-BC26-66B5CEB3F4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237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989B2-222D-4BE6-ABC2-CB1C89C45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63F208-E0C1-42FC-9773-BC82FAFC74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75D9CE-9B6A-4B56-A0E3-DA25B552F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B647D-695B-4C31-840E-0A2F16FFB957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73EBB2-7B06-4504-BA87-28146EDB1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BDD8BF-1822-475D-ABE9-6EBBFF7ED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72BE2-89EC-4D3F-BC26-66B5CEB3F4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8228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839BF-F3A4-43C4-93CC-876F0440B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CAE08B-8ED8-40F8-8172-21D1C1243E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3583E4-E588-445F-A4F1-F00049CA7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B647D-695B-4C31-840E-0A2F16FFB957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5BF2B6-FA00-4243-ADD4-BC8341F60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AB9E1B-2A73-400B-93F9-361A2EB23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72BE2-89EC-4D3F-BC26-66B5CEB3F4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940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2F241-E970-45A2-8E0A-8D6F0BA23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567089-6CE3-497B-83ED-B2761F0E825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0BE1D5-F997-4A95-806A-94C9788C08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438273-BDCD-4B7A-A765-C5439D547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B647D-695B-4C31-840E-0A2F16FFB957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FD565-1A27-4034-83D4-FD43350BA4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F3CD68-6C80-46AA-B226-2C9E46DC2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72BE2-89EC-4D3F-BC26-66B5CEB3F4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218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2178D-24B8-4A27-A674-B9DB7A145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AAFF40-6C8C-44BB-8A33-9405B23B83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C6BE84-A4D9-4826-AC4D-5C78DFB58C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3F7911-4E1E-4A94-A2FF-B50C568A0B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A687F3-502E-45EB-B3D4-A2C8C4C98F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F8F8D08-F0C2-4B6B-BF44-6757C0D3C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B647D-695B-4C31-840E-0A2F16FFB957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5781CAE-1E7D-423A-8614-039542F5B1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F7062CD-A5D3-49FF-B6C8-FA0A4A7CE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72BE2-89EC-4D3F-BC26-66B5CEB3F4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8969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BA857-20D5-4166-A6D2-6D7777EC8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EA3902-D241-43B8-856E-4F0A66561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B647D-695B-4C31-840E-0A2F16FFB957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E9240-0FE4-4436-9CC9-8ED73CDF2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ED3412-76BA-46D2-B90C-CCAAA2934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72BE2-89EC-4D3F-BC26-66B5CEB3F4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238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493DCCE-4006-4FFC-AE73-267AC6B2D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B647D-695B-4C31-840E-0A2F16FFB957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5F98CAB-9016-4111-A2C0-EF967AD5A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45474B-C713-43AF-94BD-D589C1B3E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72BE2-89EC-4D3F-BC26-66B5CEB3F4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210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1F039-A6E4-4F95-B32F-A73595459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C4BEB4-04E9-4141-94B3-05FB1EB32A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7AFC2C-8E80-4BB6-A858-358B83D995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42DE97-73ED-4783-80B0-C79FFFB05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B647D-695B-4C31-840E-0A2F16FFB957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33B87B-B290-47E0-93ED-F6B9842A96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269E98-F8B9-4BED-A8D2-684576A82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72BE2-89EC-4D3F-BC26-66B5CEB3F4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6536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4BCE87-97E7-4CCE-9870-52C8A4F20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79AF9C7-202D-43C1-BFB4-016A8A3E56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FFBF5D-21E9-4853-935E-2AFBFE6BE2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2F6BB2-C4D3-41E9-961F-B764B0AAA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B647D-695B-4C31-840E-0A2F16FFB957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912265-2CE8-4735-8C8F-6C52684592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09586B-F71D-45D9-8781-F7F940465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72BE2-89EC-4D3F-BC26-66B5CEB3F4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533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E9EF5-AAC8-4AB7-96DF-E08FEB024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96CD6D-60E9-49EC-BA20-546D1E7EF2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5CAA1D-2F60-4CC7-B41C-C3F860C089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B647D-695B-4C31-840E-0A2F16FFB957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3A37CA-4765-47AD-9240-A1F8607FD7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A55E0D-EAAE-47A8-A044-02677E1A3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72BE2-89EC-4D3F-BC26-66B5CEB3F4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537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BE7D1E-F346-4827-AB81-3929E382A8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F4C3241-45C2-4414-8A13-4BB0004141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03FE87-AFC2-4747-AEC2-720E3BF05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CB647D-695B-4C31-840E-0A2F16FFB957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A9D81C-5BC9-451C-AE9E-9020CAC471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10F315-3555-4DED-92B1-203E26E07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072BE2-89EC-4D3F-BC26-66B5CEB3F4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1360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6510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54477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8078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3034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3733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9801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03462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5620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41024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9372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4384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05063B-B2D9-49D4-900A-B185C076F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FC178D-24A4-46D6-9854-43509260D7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5DA46A-F9DE-4E7B-A2B6-513A476366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CB647D-695B-4C31-840E-0A2F16FFB957}" type="datetimeFigureOut">
              <a:rPr lang="en-US" smtClean="0"/>
              <a:t>4/2/2026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F9DBBB-D3C3-4EFA-A339-A45BAEC1BD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801A1A-53A8-4EC4-A9E2-D9D3E6B005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72BE2-89EC-4D3F-BC26-66B5CEB3F4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043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9980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097E83-0C09-4B3D-A4D4-4B0BFA35F11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Theatre of the Absurd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C2EFF7-7229-4FD8-8774-016AF3D33E8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2563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5C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5800" y="2496192"/>
            <a:ext cx="5915738" cy="1480686"/>
            <a:chOff x="0" y="-19050"/>
            <a:chExt cx="11831476" cy="2961372"/>
          </a:xfrm>
        </p:grpSpPr>
        <p:sp>
          <p:nvSpPr>
            <p:cNvPr id="3" name="TextBox 3"/>
            <p:cNvSpPr txBox="1"/>
            <p:nvPr/>
          </p:nvSpPr>
          <p:spPr>
            <a:xfrm>
              <a:off x="0" y="2264700"/>
              <a:ext cx="11831476" cy="67762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609630">
                <a:lnSpc>
                  <a:spcPts val="3120"/>
                </a:lnSpc>
                <a:spcBef>
                  <a:spcPct val="0"/>
                </a:spcBef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9050"/>
              <a:ext cx="11831476" cy="13124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defTabSz="609630">
                <a:lnSpc>
                  <a:spcPts val="6400"/>
                </a:lnSpc>
              </a:pPr>
              <a:endParaRPr sz="1200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717177" y="197358"/>
            <a:ext cx="6782423" cy="5724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4853"/>
              </a:lnSpc>
            </a:pPr>
            <a:r>
              <a:rPr lang="en-US" sz="3466" b="1" dirty="0">
                <a:solidFill>
                  <a:srgbClr val="F6F6E9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The Theatre of the Absurd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13138" y="731605"/>
            <a:ext cx="11187493" cy="7762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9397" lvl="1" indent="-244699" defTabSz="609630">
              <a:lnSpc>
                <a:spcPts val="3173"/>
              </a:lnSpc>
              <a:buFont typeface="Arial"/>
              <a:buChar char="•"/>
            </a:pPr>
            <a:r>
              <a:rPr lang="en-US" sz="2266" dirty="0">
                <a:solidFill>
                  <a:srgbClr val="F6F6E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As teachers, the meaning of the Absurdist theatre has to be defined- here, the world cannot be logically explained. This was formed as a reaction to WWII, and the term was coined by Martin </a:t>
            </a:r>
            <a:r>
              <a:rPr lang="en-US" sz="2266" dirty="0" err="1">
                <a:solidFill>
                  <a:srgbClr val="F6F6E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Esslin</a:t>
            </a:r>
            <a:r>
              <a:rPr lang="en-US" sz="2266" dirty="0">
                <a:solidFill>
                  <a:srgbClr val="F6F6E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in 1962.</a:t>
            </a:r>
          </a:p>
          <a:p>
            <a:pPr marL="489397" lvl="1" indent="-244699" defTabSz="609630">
              <a:lnSpc>
                <a:spcPts val="3173"/>
              </a:lnSpc>
              <a:buFont typeface="Arial"/>
              <a:buChar char="•"/>
            </a:pPr>
            <a:r>
              <a:rPr lang="en-US" sz="2266" dirty="0">
                <a:solidFill>
                  <a:srgbClr val="F6F6E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You need to give examples of other authors that belong to the category of Theatre. ( Samuel Beckett, Tom Stoppard, Jean Genet, Harold Pinter, Eugene </a:t>
            </a:r>
            <a:r>
              <a:rPr lang="en-US" sz="2266" dirty="0" err="1">
                <a:solidFill>
                  <a:srgbClr val="F6F6E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Lonesco</a:t>
            </a:r>
            <a:r>
              <a:rPr lang="en-US" sz="2266" dirty="0">
                <a:solidFill>
                  <a:srgbClr val="F6F6E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)- these authors appear in English Literature </a:t>
            </a:r>
            <a:r>
              <a:rPr lang="en-US" sz="2266" dirty="0" err="1">
                <a:solidFill>
                  <a:srgbClr val="F6F6E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curriculas</a:t>
            </a:r>
            <a:r>
              <a:rPr lang="en-US" sz="2266" dirty="0">
                <a:solidFill>
                  <a:srgbClr val="F6F6E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and it is easy to identify when they come across them even in the future.  </a:t>
            </a:r>
          </a:p>
          <a:p>
            <a:pPr defTabSz="609630">
              <a:lnSpc>
                <a:spcPts val="3173"/>
              </a:lnSpc>
            </a:pPr>
            <a:endParaRPr lang="en-US" sz="2266" dirty="0">
              <a:solidFill>
                <a:srgbClr val="F6F6E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89397" lvl="1" indent="-244699" defTabSz="609630">
              <a:lnSpc>
                <a:spcPts val="3173"/>
              </a:lnSpc>
              <a:buFont typeface="Arial"/>
              <a:buChar char="•"/>
            </a:pPr>
            <a:r>
              <a:rPr lang="en-US" sz="2266" dirty="0">
                <a:solidFill>
                  <a:srgbClr val="F6F6E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features of the Absurdist theatre have to be defined. Most </a:t>
            </a:r>
          </a:p>
          <a:p>
            <a:pPr defTabSz="609630">
              <a:lnSpc>
                <a:spcPts val="3173"/>
              </a:lnSpc>
            </a:pPr>
            <a:endParaRPr lang="en-US" sz="2266" dirty="0">
              <a:solidFill>
                <a:srgbClr val="F6F6E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89397" lvl="1" indent="-244699" defTabSz="609630">
              <a:lnSpc>
                <a:spcPts val="3173"/>
              </a:lnSpc>
              <a:buFont typeface="Arial"/>
              <a:buChar char="•"/>
            </a:pPr>
            <a:r>
              <a:rPr lang="en-US" sz="2266" dirty="0">
                <a:solidFill>
                  <a:srgbClr val="F6F6E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Plot of the Absurdist theatre has to be defined. Throughout the plot, the playwright explains the senselessness of life. Further, it is an attempt to explain the human condition. </a:t>
            </a:r>
          </a:p>
          <a:p>
            <a:pPr defTabSz="609630">
              <a:lnSpc>
                <a:spcPts val="3173"/>
              </a:lnSpc>
            </a:pPr>
            <a:endParaRPr lang="en-US" sz="2266" dirty="0">
              <a:solidFill>
                <a:srgbClr val="F6F6E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89397" lvl="1" indent="-244699" defTabSz="609630">
              <a:lnSpc>
                <a:spcPts val="3173"/>
              </a:lnSpc>
              <a:buFont typeface="Arial"/>
              <a:buChar char="•"/>
            </a:pPr>
            <a:r>
              <a:rPr lang="en-US" sz="2266" dirty="0">
                <a:solidFill>
                  <a:srgbClr val="F6F6E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 Language of the Absurdist theatre has to be defined. (It is a futile attempt to communicate; dialogue never makes sense)</a:t>
            </a:r>
          </a:p>
          <a:p>
            <a:pPr defTabSz="609630">
              <a:lnSpc>
                <a:spcPts val="3173"/>
              </a:lnSpc>
            </a:pPr>
            <a:endParaRPr lang="en-US" sz="2266" dirty="0">
              <a:solidFill>
                <a:srgbClr val="F6F6E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89397" lvl="1" indent="-244699" defTabSz="609630">
              <a:lnSpc>
                <a:spcPts val="3173"/>
              </a:lnSpc>
              <a:buFont typeface="Arial"/>
              <a:buChar char="•"/>
            </a:pPr>
            <a:r>
              <a:rPr lang="en-US" sz="2266" dirty="0">
                <a:solidFill>
                  <a:srgbClr val="F6F6E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Techniques of the absurdist theatre have to be defined.- (scenery is often unrecognizable</a:t>
            </a:r>
          </a:p>
          <a:p>
            <a:pPr defTabSz="609630">
              <a:lnSpc>
                <a:spcPts val="3173"/>
              </a:lnSpc>
            </a:pPr>
            <a:endParaRPr lang="en-US" sz="2266" dirty="0">
              <a:solidFill>
                <a:srgbClr val="F6F6E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89397" lvl="1" indent="-244699" defTabSz="609630">
              <a:lnSpc>
                <a:spcPts val="3173"/>
              </a:lnSpc>
              <a:buFont typeface="Arial"/>
              <a:buChar char="•"/>
            </a:pPr>
            <a:r>
              <a:rPr lang="en-US" sz="2266" dirty="0">
                <a:solidFill>
                  <a:srgbClr val="F6F6E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Need to give special emphasis to the character.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95C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245946" y="-2300369"/>
            <a:ext cx="7205959" cy="11576956"/>
            <a:chOff x="0" y="0"/>
            <a:chExt cx="14411919" cy="23153912"/>
          </a:xfrm>
        </p:grpSpPr>
        <p:sp>
          <p:nvSpPr>
            <p:cNvPr id="3" name="Freeform 3"/>
            <p:cNvSpPr/>
            <p:nvPr/>
          </p:nvSpPr>
          <p:spPr>
            <a:xfrm rot="1788130">
              <a:off x="1908439" y="6798097"/>
              <a:ext cx="7850521" cy="9768748"/>
            </a:xfrm>
            <a:custGeom>
              <a:avLst/>
              <a:gdLst/>
              <a:ahLst/>
              <a:cxnLst/>
              <a:rect l="l" t="t" r="r" b="b"/>
              <a:pathLst>
                <a:path w="7850521" h="9768748">
                  <a:moveTo>
                    <a:pt x="0" y="0"/>
                  </a:moveTo>
                  <a:lnTo>
                    <a:pt x="7850521" y="0"/>
                  </a:lnTo>
                  <a:lnTo>
                    <a:pt x="7850521" y="9768749"/>
                  </a:lnTo>
                  <a:lnTo>
                    <a:pt x="0" y="9768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2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 rot="5528272">
              <a:off x="5459255" y="-779638"/>
              <a:ext cx="7850521" cy="9768748"/>
            </a:xfrm>
            <a:custGeom>
              <a:avLst/>
              <a:gdLst/>
              <a:ahLst/>
              <a:cxnLst/>
              <a:rect l="l" t="t" r="r" b="b"/>
              <a:pathLst>
                <a:path w="7850521" h="9768748">
                  <a:moveTo>
                    <a:pt x="0" y="0"/>
                  </a:moveTo>
                  <a:lnTo>
                    <a:pt x="7850521" y="0"/>
                  </a:lnTo>
                  <a:lnTo>
                    <a:pt x="7850521" y="9768749"/>
                  </a:lnTo>
                  <a:lnTo>
                    <a:pt x="0" y="97687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2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4973372" y="13385164"/>
              <a:ext cx="7850521" cy="9768748"/>
            </a:xfrm>
            <a:custGeom>
              <a:avLst/>
              <a:gdLst/>
              <a:ahLst/>
              <a:cxnLst/>
              <a:rect l="l" t="t" r="r" b="b"/>
              <a:pathLst>
                <a:path w="7850521" h="9768748">
                  <a:moveTo>
                    <a:pt x="0" y="0"/>
                  </a:moveTo>
                  <a:lnTo>
                    <a:pt x="7850521" y="0"/>
                  </a:lnTo>
                  <a:lnTo>
                    <a:pt x="7850521" y="9768748"/>
                  </a:lnTo>
                  <a:lnTo>
                    <a:pt x="0" y="97687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2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9341558" y="-2513019"/>
            <a:ext cx="7205959" cy="11576956"/>
            <a:chOff x="0" y="0"/>
            <a:chExt cx="14411919" cy="23153912"/>
          </a:xfrm>
        </p:grpSpPr>
        <p:sp>
          <p:nvSpPr>
            <p:cNvPr id="7" name="Freeform 7"/>
            <p:cNvSpPr/>
            <p:nvPr/>
          </p:nvSpPr>
          <p:spPr>
            <a:xfrm rot="-9011869">
              <a:off x="4652959" y="6587067"/>
              <a:ext cx="7850521" cy="9768748"/>
            </a:xfrm>
            <a:custGeom>
              <a:avLst/>
              <a:gdLst/>
              <a:ahLst/>
              <a:cxnLst/>
              <a:rect l="l" t="t" r="r" b="b"/>
              <a:pathLst>
                <a:path w="7850521" h="9768748">
                  <a:moveTo>
                    <a:pt x="0" y="0"/>
                  </a:moveTo>
                  <a:lnTo>
                    <a:pt x="7850521" y="0"/>
                  </a:lnTo>
                  <a:lnTo>
                    <a:pt x="7850521" y="9768748"/>
                  </a:lnTo>
                  <a:lnTo>
                    <a:pt x="0" y="97687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2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 rot="-5271727">
              <a:off x="1102143" y="14164802"/>
              <a:ext cx="7850521" cy="9768748"/>
            </a:xfrm>
            <a:custGeom>
              <a:avLst/>
              <a:gdLst/>
              <a:ahLst/>
              <a:cxnLst/>
              <a:rect l="l" t="t" r="r" b="b"/>
              <a:pathLst>
                <a:path w="7850521" h="9768748">
                  <a:moveTo>
                    <a:pt x="0" y="0"/>
                  </a:moveTo>
                  <a:lnTo>
                    <a:pt x="7850521" y="0"/>
                  </a:lnTo>
                  <a:lnTo>
                    <a:pt x="7850521" y="9768748"/>
                  </a:lnTo>
                  <a:lnTo>
                    <a:pt x="0" y="97687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2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 rot="-10800000">
              <a:off x="1588026" y="0"/>
              <a:ext cx="7850521" cy="9768748"/>
            </a:xfrm>
            <a:custGeom>
              <a:avLst/>
              <a:gdLst/>
              <a:ahLst/>
              <a:cxnLst/>
              <a:rect l="l" t="t" r="r" b="b"/>
              <a:pathLst>
                <a:path w="7850521" h="9768748">
                  <a:moveTo>
                    <a:pt x="0" y="0"/>
                  </a:moveTo>
                  <a:lnTo>
                    <a:pt x="7850521" y="0"/>
                  </a:lnTo>
                  <a:lnTo>
                    <a:pt x="7850521" y="9768748"/>
                  </a:lnTo>
                  <a:lnTo>
                    <a:pt x="0" y="97687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alphaModFix amt="2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283295" y="757195"/>
            <a:ext cx="10232738" cy="1196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173"/>
              </a:lnSpc>
            </a:pPr>
            <a:r>
              <a:rPr lang="en-US" sz="2266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Existentialism</a:t>
            </a:r>
            <a:r>
              <a:rPr lang="en-US" sz="2266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 it is a philosophical movement and is concerned with the human existence, finding oneself and meaning of life through free will and choice and personal responsibility.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83295" y="2318978"/>
            <a:ext cx="10159572" cy="7843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173"/>
              </a:lnSpc>
            </a:pPr>
            <a:r>
              <a:rPr lang="en-US" sz="2266">
                <a:solidFill>
                  <a:srgbClr val="FFDE59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Surrealism -this uses visual imagery from subconcious mind to create art without the intention of logical comprehensibility.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83295" y="3399209"/>
            <a:ext cx="10808789" cy="3246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3173"/>
              </a:lnSpc>
            </a:pPr>
            <a:r>
              <a:rPr lang="en-US" sz="2266">
                <a:solidFill>
                  <a:srgbClr val="FFFFFF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Stage Effects, lighting, and sound played a vital role in these dramas. </a:t>
            </a:r>
          </a:p>
          <a:p>
            <a:pPr defTabSz="609630">
              <a:lnSpc>
                <a:spcPts val="3173"/>
              </a:lnSpc>
            </a:pPr>
            <a:endParaRPr lang="en-US" sz="2266">
              <a:solidFill>
                <a:srgbClr val="FFFFFF"/>
              </a:solidFill>
              <a:latin typeface="Times New Roman MT"/>
              <a:ea typeface="Times New Roman MT"/>
              <a:cs typeface="Times New Roman MT"/>
              <a:sym typeface="Times New Roman MT"/>
            </a:endParaRPr>
          </a:p>
          <a:p>
            <a:pPr defTabSz="609630">
              <a:lnSpc>
                <a:spcPts val="3173"/>
              </a:lnSpc>
            </a:pPr>
            <a:r>
              <a:rPr lang="en-US" sz="2266">
                <a:solidFill>
                  <a:srgbClr val="FFFFFF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These dramas lacked positivism. Most plays were emotional, and one could notice anti-intellectualism.</a:t>
            </a:r>
          </a:p>
          <a:p>
            <a:pPr defTabSz="609630">
              <a:lnSpc>
                <a:spcPts val="3173"/>
              </a:lnSpc>
            </a:pPr>
            <a:endParaRPr lang="en-US" sz="2266">
              <a:solidFill>
                <a:srgbClr val="FFFFFF"/>
              </a:solidFill>
              <a:latin typeface="Times New Roman MT"/>
              <a:ea typeface="Times New Roman MT"/>
              <a:cs typeface="Times New Roman MT"/>
              <a:sym typeface="Times New Roman MT"/>
            </a:endParaRPr>
          </a:p>
          <a:p>
            <a:pPr defTabSz="609630">
              <a:lnSpc>
                <a:spcPts val="3173"/>
              </a:lnSpc>
            </a:pPr>
            <a:r>
              <a:rPr lang="en-US" sz="2266">
                <a:solidFill>
                  <a:srgbClr val="FFFFFF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They should be taught about Modernism and Post Modernism as well to obtain a comprehensive idea about this particular era. ( Which we covered in the previous sessions)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932512" y="768562"/>
            <a:ext cx="10043682" cy="5298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89397" lvl="1" indent="-244699" defTabSz="609630">
              <a:lnSpc>
                <a:spcPts val="3173"/>
              </a:lnSpc>
              <a:buFont typeface="Arial"/>
              <a:buChar char="•"/>
            </a:pPr>
            <a:r>
              <a:rPr lang="en-US" sz="2266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There is no truth, so the truth is abounded in Absurdist works.</a:t>
            </a:r>
          </a:p>
          <a:p>
            <a:pPr defTabSz="609630">
              <a:lnSpc>
                <a:spcPts val="3173"/>
              </a:lnSpc>
            </a:pPr>
            <a:endParaRPr lang="en-US" sz="2266">
              <a:solidFill>
                <a:srgbClr val="000000"/>
              </a:solidFill>
              <a:latin typeface="Times New Roman MT"/>
              <a:ea typeface="Times New Roman MT"/>
              <a:cs typeface="Times New Roman MT"/>
              <a:sym typeface="Times New Roman MT"/>
            </a:endParaRPr>
          </a:p>
          <a:p>
            <a:pPr marL="489397" lvl="1" indent="-244699" defTabSz="609630">
              <a:lnSpc>
                <a:spcPts val="3173"/>
              </a:lnSpc>
              <a:buFont typeface="Arial"/>
              <a:buChar char="•"/>
            </a:pPr>
            <a:r>
              <a:rPr lang="en-US" sz="2266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It minimises the sense of place. Characters are forced to move in an incomprehensible void- like realm. </a:t>
            </a:r>
          </a:p>
          <a:p>
            <a:pPr defTabSz="609630">
              <a:lnSpc>
                <a:spcPts val="3173"/>
              </a:lnSpc>
            </a:pPr>
            <a:endParaRPr lang="en-US" sz="2266">
              <a:solidFill>
                <a:srgbClr val="000000"/>
              </a:solidFill>
              <a:latin typeface="Times New Roman MT"/>
              <a:ea typeface="Times New Roman MT"/>
              <a:cs typeface="Times New Roman MT"/>
              <a:sym typeface="Times New Roman MT"/>
            </a:endParaRPr>
          </a:p>
          <a:p>
            <a:pPr marL="489397" lvl="1" indent="-244699" defTabSz="609630">
              <a:lnSpc>
                <a:spcPts val="3173"/>
              </a:lnSpc>
              <a:buFont typeface="Arial"/>
              <a:buChar char="•"/>
            </a:pPr>
            <a:r>
              <a:rPr lang="en-US" sz="2266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There is a focus on the incomprehensibility of the world, or an attempt to rationalise an irrational, disorderly world. </a:t>
            </a:r>
          </a:p>
          <a:p>
            <a:pPr defTabSz="609630">
              <a:lnSpc>
                <a:spcPts val="3173"/>
              </a:lnSpc>
            </a:pPr>
            <a:endParaRPr lang="en-US" sz="2266">
              <a:solidFill>
                <a:srgbClr val="000000"/>
              </a:solidFill>
              <a:latin typeface="Times New Roman MT"/>
              <a:ea typeface="Times New Roman MT"/>
              <a:cs typeface="Times New Roman MT"/>
              <a:sym typeface="Times New Roman MT"/>
            </a:endParaRPr>
          </a:p>
          <a:p>
            <a:pPr marL="489397" lvl="1" indent="-244699" defTabSz="609630">
              <a:lnSpc>
                <a:spcPts val="3173"/>
              </a:lnSpc>
              <a:buFont typeface="Arial"/>
              <a:buChar char="•"/>
            </a:pPr>
            <a:r>
              <a:rPr lang="en-US" sz="2266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The question of Who Am I ? is intimately linked with the question of motivation.</a:t>
            </a:r>
          </a:p>
          <a:p>
            <a:pPr defTabSz="609630">
              <a:lnSpc>
                <a:spcPts val="3173"/>
              </a:lnSpc>
            </a:pPr>
            <a:endParaRPr lang="en-US" sz="2266">
              <a:solidFill>
                <a:srgbClr val="000000"/>
              </a:solidFill>
              <a:latin typeface="Times New Roman MT"/>
              <a:ea typeface="Times New Roman MT"/>
              <a:cs typeface="Times New Roman MT"/>
              <a:sym typeface="Times New Roman MT"/>
            </a:endParaRPr>
          </a:p>
          <a:p>
            <a:pPr marL="489397" lvl="1" indent="-244699" defTabSz="609630">
              <a:lnSpc>
                <a:spcPts val="3173"/>
              </a:lnSpc>
              <a:buFont typeface="Arial"/>
              <a:buChar char="•"/>
            </a:pPr>
            <a:r>
              <a:rPr lang="en-US" sz="2266">
                <a:solidFill>
                  <a:srgbClr val="000000"/>
                </a:solidFill>
                <a:latin typeface="Times New Roman MT"/>
                <a:ea typeface="Times New Roman MT"/>
                <a:cs typeface="Times New Roman MT"/>
                <a:sym typeface="Times New Roman MT"/>
              </a:rPr>
              <a:t>Its important to explain to the students that it takes the basic existential philosophy.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785736-1994-4CC4-9176-1803A03E6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183092"/>
            <a:ext cx="9403644" cy="762000"/>
          </a:xfrm>
        </p:spPr>
        <p:txBody>
          <a:bodyPr>
            <a:normAutofit/>
          </a:bodyPr>
          <a:lstStyle/>
          <a:p>
            <a:r>
              <a:rPr lang="en-US" sz="4000" dirty="0"/>
              <a:t>Waiting  For Godot by Samuel Becket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AAE6E6-1CE4-415B-AA90-EB8BAC3A02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99" y="2359378"/>
            <a:ext cx="10588979" cy="4413955"/>
          </a:xfrm>
        </p:spPr>
        <p:txBody>
          <a:bodyPr>
            <a:normAutofit/>
          </a:bodyPr>
          <a:lstStyle/>
          <a:p>
            <a:r>
              <a:rPr lang="en-US" dirty="0"/>
              <a:t>Who are the characters in the play? </a:t>
            </a:r>
          </a:p>
          <a:p>
            <a:r>
              <a:rPr lang="en-US" dirty="0"/>
              <a:t>Why are there only two characters in the play?</a:t>
            </a:r>
          </a:p>
          <a:p>
            <a:r>
              <a:rPr lang="en-US" dirty="0"/>
              <a:t>What is the reason that there is only one tree in the setting, and that also without leaves?</a:t>
            </a:r>
          </a:p>
          <a:p>
            <a:r>
              <a:rPr lang="en-US" dirty="0"/>
              <a:t>What is the significance of the word  God?</a:t>
            </a:r>
          </a:p>
          <a:p>
            <a:r>
              <a:rPr lang="en-US" dirty="0"/>
              <a:t>Discuss the significance of the language in the story.</a:t>
            </a:r>
          </a:p>
          <a:p>
            <a:r>
              <a:rPr lang="en-US" dirty="0"/>
              <a:t> Discuss the role of ‘pun’ in the story.</a:t>
            </a:r>
          </a:p>
          <a:p>
            <a:r>
              <a:rPr lang="en-US" dirty="0"/>
              <a:t>Is there any beginning, middle and end to the story?</a:t>
            </a:r>
          </a:p>
          <a:p>
            <a:r>
              <a:rPr lang="en-US" dirty="0"/>
              <a:t>Why is Pozzo treating Lucky the way he does? Discuss what it signifies to the reader?</a:t>
            </a:r>
          </a:p>
        </p:txBody>
      </p:sp>
    </p:spTree>
    <p:extLst>
      <p:ext uri="{BB962C8B-B14F-4D97-AF65-F5344CB8AC3E}">
        <p14:creationId xmlns:p14="http://schemas.microsoft.com/office/powerpoint/2010/main" val="3086241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283B6F-06F3-49D9-B6DB-A6EC97B6F1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FF2B24-95D8-4246-B04B-1FC2D1490A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99" y="1930400"/>
            <a:ext cx="11616267" cy="4744508"/>
          </a:xfrm>
        </p:spPr>
        <p:txBody>
          <a:bodyPr>
            <a:normAutofit/>
          </a:bodyPr>
          <a:lstStyle/>
          <a:p>
            <a:r>
              <a:rPr lang="en-US" dirty="0"/>
              <a:t>The boy often comes as the messenger.  But God never arrives. What does this signify to the reader?</a:t>
            </a:r>
          </a:p>
          <a:p>
            <a:r>
              <a:rPr lang="en-US" dirty="0"/>
              <a:t>They read, remove their boots, and repeat the action very often/ what does this repletion highlights to the reader?</a:t>
            </a:r>
          </a:p>
          <a:p>
            <a:r>
              <a:rPr lang="en-US" dirty="0"/>
              <a:t>What is tragic comedy?</a:t>
            </a:r>
          </a:p>
          <a:p>
            <a:r>
              <a:rPr lang="en-US" dirty="0"/>
              <a:t>Why can’t they get the history correctly? </a:t>
            </a:r>
          </a:p>
          <a:p>
            <a:r>
              <a:rPr lang="en-US" dirty="0"/>
              <a:t>Why is Lucky’s long conversation important? What does lucky long, lucky conversation signify to the reader? </a:t>
            </a:r>
          </a:p>
          <a:p>
            <a:r>
              <a:rPr lang="en-US" dirty="0"/>
              <a:t>Can we </a:t>
            </a:r>
            <a:r>
              <a:rPr lang="en-US" dirty="0" err="1"/>
              <a:t>analyse</a:t>
            </a:r>
            <a:r>
              <a:rPr lang="en-US" dirty="0"/>
              <a:t> the character in the drama?</a:t>
            </a:r>
          </a:p>
          <a:p>
            <a:r>
              <a:rPr lang="en-US" dirty="0"/>
              <a:t>What are the themes in the story?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304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737EF-1C96-4354-A64C-54B710829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183092"/>
            <a:ext cx="8342489" cy="762000"/>
          </a:xfrm>
        </p:spPr>
        <p:txBody>
          <a:bodyPr>
            <a:normAutofit/>
          </a:bodyPr>
          <a:lstStyle/>
          <a:p>
            <a:r>
              <a:rPr lang="en-US" dirty="0"/>
              <a:t>Waiting for Godot by Samuel Becket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55315B-844F-4BE1-A5EB-03A7237919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799" y="1066800"/>
            <a:ext cx="11187289" cy="5311422"/>
          </a:xfrm>
        </p:spPr>
        <p:txBody>
          <a:bodyPr>
            <a:normAutofit/>
          </a:bodyPr>
          <a:lstStyle/>
          <a:p>
            <a:r>
              <a:rPr lang="en-US" dirty="0" err="1"/>
              <a:t>Analyse</a:t>
            </a:r>
            <a:r>
              <a:rPr lang="en-US" dirty="0"/>
              <a:t> play in relation to modernism.</a:t>
            </a:r>
          </a:p>
          <a:p>
            <a:r>
              <a:rPr lang="en-US" dirty="0" err="1"/>
              <a:t>Analyse</a:t>
            </a:r>
            <a:r>
              <a:rPr lang="en-US" dirty="0"/>
              <a:t> the play in relation to postmodernism</a:t>
            </a:r>
          </a:p>
          <a:p>
            <a:r>
              <a:rPr lang="en-US" dirty="0"/>
              <a:t>The play is a journey from modernism to postmodernism.</a:t>
            </a:r>
          </a:p>
          <a:p>
            <a:r>
              <a:rPr lang="en-US" dirty="0"/>
              <a:t>Discuss the importance of the background setting- Act 1.</a:t>
            </a:r>
          </a:p>
          <a:p>
            <a:r>
              <a:rPr lang="en-US" dirty="0"/>
              <a:t>Discuss the 2 major characters in the play.</a:t>
            </a:r>
          </a:p>
          <a:p>
            <a:r>
              <a:rPr lang="en-US" dirty="0"/>
              <a:t> Discuss the importance of hope to them. </a:t>
            </a:r>
          </a:p>
          <a:p>
            <a:r>
              <a:rPr lang="en-US" dirty="0"/>
              <a:t>Discuss the theme of loneliness.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1193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1466</TotalTime>
  <Words>746</Words>
  <Application>Microsoft Office PowerPoint</Application>
  <PresentationFormat>Widescreen</PresentationFormat>
  <Paragraphs>66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Calibri</vt:lpstr>
      <vt:lpstr>Calibri Light</vt:lpstr>
      <vt:lpstr>Canva Sans Bold</vt:lpstr>
      <vt:lpstr>Times New Roman</vt:lpstr>
      <vt:lpstr>Times New Roman MT</vt:lpstr>
      <vt:lpstr>Office Theme</vt:lpstr>
      <vt:lpstr>1_Office Theme</vt:lpstr>
      <vt:lpstr>Theatre of the Absurd </vt:lpstr>
      <vt:lpstr>PowerPoint Presentation</vt:lpstr>
      <vt:lpstr>PowerPoint Presentation</vt:lpstr>
      <vt:lpstr>PowerPoint Presentation</vt:lpstr>
      <vt:lpstr>Waiting  For Godot by Samuel Becket</vt:lpstr>
      <vt:lpstr>PowerPoint Presentation</vt:lpstr>
      <vt:lpstr>Waiting for Godot by Samuel Becket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Theatre of the Absurd </dc:title>
  <dc:creator>DELL</dc:creator>
  <cp:lastModifiedBy>DELL</cp:lastModifiedBy>
  <cp:revision>20</cp:revision>
  <dcterms:created xsi:type="dcterms:W3CDTF">2026-03-30T06:16:27Z</dcterms:created>
  <dcterms:modified xsi:type="dcterms:W3CDTF">2026-04-02T07:25:06Z</dcterms:modified>
</cp:coreProperties>
</file>